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31"/>
  </p:notesMasterIdLst>
  <p:handoutMasterIdLst>
    <p:handoutMasterId r:id="rId32"/>
  </p:handoutMasterIdLst>
  <p:sldIdLst>
    <p:sldId id="257" r:id="rId6"/>
    <p:sldId id="407" r:id="rId7"/>
    <p:sldId id="396" r:id="rId8"/>
    <p:sldId id="395" r:id="rId9"/>
    <p:sldId id="271" r:id="rId10"/>
    <p:sldId id="269" r:id="rId11"/>
    <p:sldId id="279" r:id="rId12"/>
    <p:sldId id="397" r:id="rId13"/>
    <p:sldId id="398" r:id="rId14"/>
    <p:sldId id="399" r:id="rId15"/>
    <p:sldId id="400" r:id="rId16"/>
    <p:sldId id="401" r:id="rId17"/>
    <p:sldId id="402" r:id="rId18"/>
    <p:sldId id="403" r:id="rId19"/>
    <p:sldId id="404" r:id="rId20"/>
    <p:sldId id="409" r:id="rId21"/>
    <p:sldId id="408" r:id="rId22"/>
    <p:sldId id="276" r:id="rId23"/>
    <p:sldId id="410" r:id="rId24"/>
    <p:sldId id="411" r:id="rId25"/>
    <p:sldId id="267" r:id="rId26"/>
    <p:sldId id="268" r:id="rId27"/>
    <p:sldId id="394" r:id="rId28"/>
    <p:sldId id="405" r:id="rId29"/>
    <p:sldId id="4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3E92D7-9A8C-6676-83D1-A0BF86B965B9}" name="Licht, Deborah" initials="LD" userId="S::Deborah.Licht@PikesPeak.edu::9942c67a-0dd9-4463-8bce-54946df954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CB742"/>
    <a:srgbClr val="DB4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5994" autoAdjust="0"/>
    <p:restoredTop sz="88944" autoAdjust="0"/>
  </p:normalViewPr>
  <p:slideViewPr>
    <p:cSldViewPr snapToGrid="0" snapToObjects="1">
      <p:cViewPr varScale="1">
        <p:scale>
          <a:sx n="175" d="100"/>
          <a:sy n="175" d="100"/>
        </p:scale>
        <p:origin x="2568" y="1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424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FABA1E-97CA-5010-ABBA-A08912CAF8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BE4717-76F1-0EEF-26D1-3B6D566E15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7DC043-2438-4827-9183-D1B7532DEF53}" type="datetimeFigureOut">
              <a:rPr lang="en-US" smtClean="0"/>
              <a:t>10/31/24</a:t>
            </a:fld>
            <a:endParaRPr lang="en-US" dirty="0"/>
          </a:p>
        </p:txBody>
      </p:sp>
      <p:sp>
        <p:nvSpPr>
          <p:cNvPr id="4" name="Footer Placeholder 3">
            <a:extLst>
              <a:ext uri="{FF2B5EF4-FFF2-40B4-BE49-F238E27FC236}">
                <a16:creationId xmlns:a16="http://schemas.microsoft.com/office/drawing/2014/main" id="{A068BAF4-C91B-A1FD-35D6-C3AF8A1EEC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22DAFA3-7727-CFB9-95F7-B28E89F11B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DFE7A0-B40F-45B2-B739-D6DD739FC37F}" type="slidenum">
              <a:rPr lang="en-US" smtClean="0"/>
              <a:t>‹#›</a:t>
            </a:fld>
            <a:endParaRPr lang="en-US" dirty="0"/>
          </a:p>
        </p:txBody>
      </p:sp>
    </p:spTree>
    <p:extLst>
      <p:ext uri="{BB962C8B-B14F-4D97-AF65-F5344CB8AC3E}">
        <p14:creationId xmlns:p14="http://schemas.microsoft.com/office/powerpoint/2010/main" val="40031735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41BAF-C2A0-47A2-9D3B-14BFE460C877}" type="datetimeFigureOut">
              <a:rPr lang="en-US" smtClean="0"/>
              <a:t>10/31/24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86057-65B2-4639-815F-D3605D4E8930}" type="slidenum">
              <a:rPr lang="en-US" smtClean="0"/>
              <a:t>‹#›</a:t>
            </a:fld>
            <a:endParaRPr lang="en-US" dirty="0"/>
          </a:p>
        </p:txBody>
      </p:sp>
    </p:spTree>
    <p:extLst>
      <p:ext uri="{BB962C8B-B14F-4D97-AF65-F5344CB8AC3E}">
        <p14:creationId xmlns:p14="http://schemas.microsoft.com/office/powerpoint/2010/main" val="957326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3563" y="381000"/>
            <a:ext cx="3576637" cy="20113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89A03D2-8C09-4AE9-A84B-D4960A257FCB}" type="slidenum">
              <a:rPr lang="en-US" smtClean="0"/>
              <a:t>1</a:t>
            </a:fld>
            <a:endParaRPr lang="en-US" dirty="0"/>
          </a:p>
        </p:txBody>
      </p:sp>
      <p:sp>
        <p:nvSpPr>
          <p:cNvPr id="5" name="Footer Placeholder 4">
            <a:extLst>
              <a:ext uri="{FF2B5EF4-FFF2-40B4-BE49-F238E27FC236}">
                <a16:creationId xmlns:a16="http://schemas.microsoft.com/office/drawing/2014/main" id="{E5329E6E-5E70-62DC-ED22-4538691D913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9532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10</a:t>
            </a:fld>
            <a:endParaRPr lang="en-US" dirty="0"/>
          </a:p>
        </p:txBody>
      </p:sp>
      <p:sp>
        <p:nvSpPr>
          <p:cNvPr id="5" name="Footer Placeholder 4">
            <a:extLst>
              <a:ext uri="{FF2B5EF4-FFF2-40B4-BE49-F238E27FC236}">
                <a16:creationId xmlns:a16="http://schemas.microsoft.com/office/drawing/2014/main" id="{EE36F4B4-70D1-6233-7DA4-89BF7E72EE06}"/>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F4C76A8F-DAB9-8427-1890-74284B83668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450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11</a:t>
            </a:fld>
            <a:endParaRPr lang="en-US" dirty="0"/>
          </a:p>
        </p:txBody>
      </p:sp>
      <p:sp>
        <p:nvSpPr>
          <p:cNvPr id="5" name="Footer Placeholder 4">
            <a:extLst>
              <a:ext uri="{FF2B5EF4-FFF2-40B4-BE49-F238E27FC236}">
                <a16:creationId xmlns:a16="http://schemas.microsoft.com/office/drawing/2014/main" id="{3C634598-EE94-4DE1-CF0D-D2B4C6A102F5}"/>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AAF4A88F-EE8A-D75E-95FF-1C03A7C12A0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3913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12</a:t>
            </a:fld>
            <a:endParaRPr lang="en-US" dirty="0"/>
          </a:p>
        </p:txBody>
      </p:sp>
      <p:sp>
        <p:nvSpPr>
          <p:cNvPr id="5" name="Footer Placeholder 4">
            <a:extLst>
              <a:ext uri="{FF2B5EF4-FFF2-40B4-BE49-F238E27FC236}">
                <a16:creationId xmlns:a16="http://schemas.microsoft.com/office/drawing/2014/main" id="{B8DEFED1-315F-5F22-30CC-98538BC48C6A}"/>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266D63A1-6C8F-84E8-885E-F3D3CCF84C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53019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13</a:t>
            </a:fld>
            <a:endParaRPr lang="en-US" dirty="0"/>
          </a:p>
        </p:txBody>
      </p:sp>
      <p:sp>
        <p:nvSpPr>
          <p:cNvPr id="5" name="Footer Placeholder 4">
            <a:extLst>
              <a:ext uri="{FF2B5EF4-FFF2-40B4-BE49-F238E27FC236}">
                <a16:creationId xmlns:a16="http://schemas.microsoft.com/office/drawing/2014/main" id="{FB36B10D-B491-4EBC-832D-85EB68A5A359}"/>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83E1786D-2D59-670D-A660-C80C207D4A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0824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14</a:t>
            </a:fld>
            <a:endParaRPr lang="en-US" dirty="0"/>
          </a:p>
        </p:txBody>
      </p:sp>
      <p:sp>
        <p:nvSpPr>
          <p:cNvPr id="5" name="Footer Placeholder 4">
            <a:extLst>
              <a:ext uri="{FF2B5EF4-FFF2-40B4-BE49-F238E27FC236}">
                <a16:creationId xmlns:a16="http://schemas.microsoft.com/office/drawing/2014/main" id="{D2B06FBC-A3F0-1D3A-C32E-00B1758BC149}"/>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9A513BA1-E799-91BE-7D19-6C54C8B1BEA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39719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15</a:t>
            </a:fld>
            <a:endParaRPr lang="en-US" dirty="0"/>
          </a:p>
        </p:txBody>
      </p:sp>
      <p:sp>
        <p:nvSpPr>
          <p:cNvPr id="5" name="Footer Placeholder 4">
            <a:extLst>
              <a:ext uri="{FF2B5EF4-FFF2-40B4-BE49-F238E27FC236}">
                <a16:creationId xmlns:a16="http://schemas.microsoft.com/office/drawing/2014/main" id="{D36F18C2-DBA9-743F-1398-9D42EA7A95DF}"/>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B4646B05-B42D-FB86-2B77-6727A0C0788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85736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16</a:t>
            </a:fld>
            <a:endParaRPr lang="en-US" dirty="0"/>
          </a:p>
        </p:txBody>
      </p:sp>
      <p:sp>
        <p:nvSpPr>
          <p:cNvPr id="5" name="Footer Placeholder 4">
            <a:extLst>
              <a:ext uri="{FF2B5EF4-FFF2-40B4-BE49-F238E27FC236}">
                <a16:creationId xmlns:a16="http://schemas.microsoft.com/office/drawing/2014/main" id="{BA70A773-ADE8-9C51-F1F0-93A56DEDFCCB}"/>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A7C15701-F675-6A21-A0C1-E28B19AB252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1694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17</a:t>
            </a:fld>
            <a:endParaRPr lang="en-US" dirty="0"/>
          </a:p>
        </p:txBody>
      </p:sp>
      <p:sp>
        <p:nvSpPr>
          <p:cNvPr id="5" name="Footer Placeholder 4">
            <a:extLst>
              <a:ext uri="{FF2B5EF4-FFF2-40B4-BE49-F238E27FC236}">
                <a16:creationId xmlns:a16="http://schemas.microsoft.com/office/drawing/2014/main" id="{6B658A87-AA95-D9CF-E7AD-DB3B3E39107F}"/>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B12CDE00-484A-E184-F0B7-1B770E9FBBF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071396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18</a:t>
            </a:fld>
            <a:endParaRPr lang="en-US" dirty="0"/>
          </a:p>
        </p:txBody>
      </p:sp>
      <p:sp>
        <p:nvSpPr>
          <p:cNvPr id="5" name="Footer Placeholder 4">
            <a:extLst>
              <a:ext uri="{FF2B5EF4-FFF2-40B4-BE49-F238E27FC236}">
                <a16:creationId xmlns:a16="http://schemas.microsoft.com/office/drawing/2014/main" id="{3B6EE22A-B745-68D1-BEEA-2844456E8C54}"/>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88C47D25-9DB4-7767-EA6E-3A4603BA2A9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9784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19</a:t>
            </a:fld>
            <a:endParaRPr lang="en-US" dirty="0"/>
          </a:p>
        </p:txBody>
      </p:sp>
      <p:sp>
        <p:nvSpPr>
          <p:cNvPr id="5" name="Footer Placeholder 4">
            <a:extLst>
              <a:ext uri="{FF2B5EF4-FFF2-40B4-BE49-F238E27FC236}">
                <a16:creationId xmlns:a16="http://schemas.microsoft.com/office/drawing/2014/main" id="{FA15F10E-1FFD-FBB5-964D-E5222E348588}"/>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2EFBA3E7-FD75-1FE2-DF05-3B1CDAB40C9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78526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86057-65B2-4639-815F-D3605D4E8930}" type="slidenum">
              <a:rPr lang="en-US" smtClean="0"/>
              <a:t>2</a:t>
            </a:fld>
            <a:endParaRPr lang="en-US" dirty="0"/>
          </a:p>
        </p:txBody>
      </p:sp>
      <p:sp>
        <p:nvSpPr>
          <p:cNvPr id="5" name="Footer Placeholder 4">
            <a:extLst>
              <a:ext uri="{FF2B5EF4-FFF2-40B4-BE49-F238E27FC236}">
                <a16:creationId xmlns:a16="http://schemas.microsoft.com/office/drawing/2014/main" id="{B8DB2259-22B0-EA0B-753E-F6D611F304F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9896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20</a:t>
            </a:fld>
            <a:endParaRPr lang="en-US" dirty="0"/>
          </a:p>
        </p:txBody>
      </p:sp>
      <p:sp>
        <p:nvSpPr>
          <p:cNvPr id="5" name="Footer Placeholder 4">
            <a:extLst>
              <a:ext uri="{FF2B5EF4-FFF2-40B4-BE49-F238E27FC236}">
                <a16:creationId xmlns:a16="http://schemas.microsoft.com/office/drawing/2014/main" id="{FC762672-4625-D0D9-C440-0EA68C2C0BC7}"/>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A078AA83-09A8-C135-6A8D-DC20CCBF70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67343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21</a:t>
            </a:fld>
            <a:endParaRPr lang="en-US" dirty="0"/>
          </a:p>
        </p:txBody>
      </p:sp>
      <p:sp>
        <p:nvSpPr>
          <p:cNvPr id="3" name="Footer Placeholder 2">
            <a:extLst>
              <a:ext uri="{FF2B5EF4-FFF2-40B4-BE49-F238E27FC236}">
                <a16:creationId xmlns:a16="http://schemas.microsoft.com/office/drawing/2014/main" id="{5053B902-C597-CD0B-C9E9-66D1B9E594CA}"/>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39E046EF-0F03-B5BF-AF5D-87BA7325254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01000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22</a:t>
            </a:fld>
            <a:endParaRPr lang="en-US" dirty="0"/>
          </a:p>
        </p:txBody>
      </p:sp>
      <p:sp>
        <p:nvSpPr>
          <p:cNvPr id="5" name="Footer Placeholder 4">
            <a:extLst>
              <a:ext uri="{FF2B5EF4-FFF2-40B4-BE49-F238E27FC236}">
                <a16:creationId xmlns:a16="http://schemas.microsoft.com/office/drawing/2014/main" id="{B4CFC9C0-6745-D028-BC4B-4707509DB961}"/>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B0300093-2D3E-AA05-D2E6-D72C2D3FE5C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9038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9926F0B5-7C38-401B-BE58-0610221DB9AB}" type="slidenum">
              <a:rPr lang="en-US" smtClean="0"/>
              <a:t>23</a:t>
            </a:fld>
            <a:endParaRPr lang="en-US" dirty="0"/>
          </a:p>
        </p:txBody>
      </p:sp>
      <p:sp>
        <p:nvSpPr>
          <p:cNvPr id="5" name="Footer Placeholder 4">
            <a:extLst>
              <a:ext uri="{FF2B5EF4-FFF2-40B4-BE49-F238E27FC236}">
                <a16:creationId xmlns:a16="http://schemas.microsoft.com/office/drawing/2014/main" id="{3B9CE8EE-F5A2-3FA6-D60C-3E853147943C}"/>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CFCCAA4F-121B-E00A-0F56-5280A7C389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2556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24</a:t>
            </a:fld>
            <a:endParaRPr lang="en-US" dirty="0"/>
          </a:p>
        </p:txBody>
      </p:sp>
      <p:sp>
        <p:nvSpPr>
          <p:cNvPr id="5" name="Footer Placeholder 4">
            <a:extLst>
              <a:ext uri="{FF2B5EF4-FFF2-40B4-BE49-F238E27FC236}">
                <a16:creationId xmlns:a16="http://schemas.microsoft.com/office/drawing/2014/main" id="{50A3FD4B-4ED4-2816-9AF0-C6D53C5A37AB}"/>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85462C50-F758-F45C-E0B7-CD99B48E046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001444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25</a:t>
            </a:fld>
            <a:endParaRPr lang="en-US" dirty="0"/>
          </a:p>
        </p:txBody>
      </p:sp>
      <p:sp>
        <p:nvSpPr>
          <p:cNvPr id="5" name="Footer Placeholder 4">
            <a:extLst>
              <a:ext uri="{FF2B5EF4-FFF2-40B4-BE49-F238E27FC236}">
                <a16:creationId xmlns:a16="http://schemas.microsoft.com/office/drawing/2014/main" id="{1505E85A-8DC8-2CB8-F5F5-C2657C2261F4}"/>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3DCEB567-137D-7367-5172-4AE9DFA4A9A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37860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186057-65B2-4639-815F-D3605D4E8930}" type="slidenum">
              <a:rPr lang="en-US" smtClean="0"/>
              <a:t>3</a:t>
            </a:fld>
            <a:endParaRPr lang="en-US" dirty="0"/>
          </a:p>
        </p:txBody>
      </p:sp>
      <p:sp>
        <p:nvSpPr>
          <p:cNvPr id="5" name="Footer Placeholder 4">
            <a:extLst>
              <a:ext uri="{FF2B5EF4-FFF2-40B4-BE49-F238E27FC236}">
                <a16:creationId xmlns:a16="http://schemas.microsoft.com/office/drawing/2014/main" id="{59147C41-D8AB-807A-1851-490CB58706C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1787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4</a:t>
            </a:fld>
            <a:endParaRPr lang="en-US" dirty="0"/>
          </a:p>
        </p:txBody>
      </p:sp>
      <p:sp>
        <p:nvSpPr>
          <p:cNvPr id="5" name="Footer Placeholder 4">
            <a:extLst>
              <a:ext uri="{FF2B5EF4-FFF2-40B4-BE49-F238E27FC236}">
                <a16:creationId xmlns:a16="http://schemas.microsoft.com/office/drawing/2014/main" id="{0B6B839C-6DFD-E645-1115-6B2AF6F2AD2D}"/>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A13BB224-01E7-D75F-1070-0B7CD3285F0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7487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5</a:t>
            </a:fld>
            <a:endParaRPr lang="en-US" dirty="0"/>
          </a:p>
        </p:txBody>
      </p:sp>
      <p:sp>
        <p:nvSpPr>
          <p:cNvPr id="5" name="Footer Placeholder 4">
            <a:extLst>
              <a:ext uri="{FF2B5EF4-FFF2-40B4-BE49-F238E27FC236}">
                <a16:creationId xmlns:a16="http://schemas.microsoft.com/office/drawing/2014/main" id="{6A2331DF-5059-95DA-DE82-6F2D7549DACC}"/>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27AAE91F-3367-146D-FD98-014C9853F5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1590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6</a:t>
            </a:fld>
            <a:endParaRPr lang="en-US" dirty="0"/>
          </a:p>
        </p:txBody>
      </p:sp>
      <p:sp>
        <p:nvSpPr>
          <p:cNvPr id="5" name="Footer Placeholder 4">
            <a:extLst>
              <a:ext uri="{FF2B5EF4-FFF2-40B4-BE49-F238E27FC236}">
                <a16:creationId xmlns:a16="http://schemas.microsoft.com/office/drawing/2014/main" id="{65247D30-2AE0-0A96-3F0F-BDB381F04F1F}"/>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E6BC4364-BD2E-6975-98E0-AE4D89E65F7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5140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7</a:t>
            </a:fld>
            <a:endParaRPr lang="en-US" dirty="0"/>
          </a:p>
        </p:txBody>
      </p:sp>
      <p:sp>
        <p:nvSpPr>
          <p:cNvPr id="5" name="Footer Placeholder 4">
            <a:extLst>
              <a:ext uri="{FF2B5EF4-FFF2-40B4-BE49-F238E27FC236}">
                <a16:creationId xmlns:a16="http://schemas.microsoft.com/office/drawing/2014/main" id="{9414F0C4-B303-222B-B91A-C81D94A9CB32}"/>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CB30FBBA-8E6F-1257-BF07-4588C578FD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79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8</a:t>
            </a:fld>
            <a:endParaRPr lang="en-US" dirty="0"/>
          </a:p>
        </p:txBody>
      </p:sp>
      <p:sp>
        <p:nvSpPr>
          <p:cNvPr id="5" name="Footer Placeholder 4">
            <a:extLst>
              <a:ext uri="{FF2B5EF4-FFF2-40B4-BE49-F238E27FC236}">
                <a16:creationId xmlns:a16="http://schemas.microsoft.com/office/drawing/2014/main" id="{C3C0F773-4E84-867A-553C-1F097BEC9BDD}"/>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D489D7E8-C5BD-3068-EA6D-B5B01556008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3391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186057-65B2-4639-815F-D3605D4E8930}" type="slidenum">
              <a:rPr lang="en-US" smtClean="0"/>
              <a:t>9</a:t>
            </a:fld>
            <a:endParaRPr lang="en-US" dirty="0"/>
          </a:p>
        </p:txBody>
      </p:sp>
      <p:sp>
        <p:nvSpPr>
          <p:cNvPr id="5" name="Footer Placeholder 4">
            <a:extLst>
              <a:ext uri="{FF2B5EF4-FFF2-40B4-BE49-F238E27FC236}">
                <a16:creationId xmlns:a16="http://schemas.microsoft.com/office/drawing/2014/main" id="{0D526345-06C1-DF66-F47A-61949C616BAA}"/>
              </a:ext>
            </a:extLst>
          </p:cNvPr>
          <p:cNvSpPr>
            <a:spLocks noGrp="1"/>
          </p:cNvSpPr>
          <p:nvPr>
            <p:ph type="ftr" sz="quarter" idx="4"/>
          </p:nvPr>
        </p:nvSpPr>
        <p:spPr/>
        <p:txBody>
          <a:bodyPr/>
          <a:lstStyle/>
          <a:p>
            <a:endParaRPr lang="en-US" dirty="0"/>
          </a:p>
        </p:txBody>
      </p:sp>
      <p:sp>
        <p:nvSpPr>
          <p:cNvPr id="7" name="Notes Placeholder 6">
            <a:extLst>
              <a:ext uri="{FF2B5EF4-FFF2-40B4-BE49-F238E27FC236}">
                <a16:creationId xmlns:a16="http://schemas.microsoft.com/office/drawing/2014/main" id="{E8C30EDA-9FF7-D02A-3D20-DAC7565C533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57601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A95825-18F9-2346-597D-5B47CC3DB7C1}"/>
              </a:ext>
            </a:extLst>
          </p:cNvPr>
          <p:cNvSpPr/>
          <p:nvPr userDrawn="1"/>
        </p:nvSpPr>
        <p:spPr>
          <a:xfrm>
            <a:off x="0" y="0"/>
            <a:ext cx="12192000" cy="6858000"/>
          </a:xfrm>
          <a:prstGeom prst="rect">
            <a:avLst/>
          </a:prstGeom>
          <a:solidFill>
            <a:srgbClr val="7CB7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8EB3FE-AF8B-49C5-B297-DA4921DB253D}"/>
              </a:ext>
            </a:extLst>
          </p:cNvPr>
          <p:cNvSpPr>
            <a:spLocks noGrp="1"/>
          </p:cNvSpPr>
          <p:nvPr>
            <p:ph type="ctrTitle"/>
          </p:nvPr>
        </p:nvSpPr>
        <p:spPr>
          <a:xfrm>
            <a:off x="1524000" y="1776333"/>
            <a:ext cx="9144000" cy="1733629"/>
          </a:xfrm>
        </p:spPr>
        <p:txBody>
          <a:bodyPr anchor="ctr">
            <a:normAutofit/>
          </a:bodyPr>
          <a:lstStyle>
            <a:lvl1pPr algn="ctr">
              <a:defRPr sz="42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21099A-6BAB-4C14-165A-563E526C4E05}"/>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93DDE7E2-8A76-900D-BB56-108A846068EC}"/>
              </a:ext>
            </a:extLst>
          </p:cNvPr>
          <p:cNvPicPr>
            <a:picLocks noChangeAspect="1"/>
          </p:cNvPicPr>
          <p:nvPr userDrawn="1"/>
        </p:nvPicPr>
        <p:blipFill>
          <a:blip r:embed="rId2"/>
          <a:srcRect t="47489" b="47489"/>
          <a:stretch/>
        </p:blipFill>
        <p:spPr>
          <a:xfrm>
            <a:off x="0" y="6245816"/>
            <a:ext cx="12192000" cy="612183"/>
          </a:xfrm>
          <a:prstGeom prst="rect">
            <a:avLst/>
          </a:prstGeom>
        </p:spPr>
      </p:pic>
      <p:sp>
        <p:nvSpPr>
          <p:cNvPr id="10" name="Rectangle 9">
            <a:extLst>
              <a:ext uri="{FF2B5EF4-FFF2-40B4-BE49-F238E27FC236}">
                <a16:creationId xmlns:a16="http://schemas.microsoft.com/office/drawing/2014/main" id="{EEDFABF9-5540-0B3C-21E6-AEA7F142721D}"/>
              </a:ext>
            </a:extLst>
          </p:cNvPr>
          <p:cNvSpPr/>
          <p:nvPr userDrawn="1"/>
        </p:nvSpPr>
        <p:spPr>
          <a:xfrm>
            <a:off x="0" y="6174563"/>
            <a:ext cx="12192000" cy="14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2FC64FCD-F06D-8470-F0B3-3B08669AA7C1}"/>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0EB389FF-F8C1-0A3D-4E04-F964180FE400}"/>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90543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537D-909D-AD58-8F98-741C559C8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6B8E79-DC45-8ED0-75C3-10A6D7A5F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C9F2ED6E-2E85-6136-C4E7-C39E60965977}"/>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C53BC7A-7AE7-41B8-C891-88EC0E49C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44F717-715C-8665-50F1-BCD6808A3A76}"/>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126975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3318-69BE-6AAF-BAEB-8139135FA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F68B1-A30C-946F-6014-143B8FAC7C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33B709-EC93-FE1F-8623-23579FF935D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1A96EB9D-657C-0644-69CD-1E585C9690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3BDAC4-10EE-47AC-6AC7-9DE76FCFEA75}"/>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990059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CB40-D1A3-9726-C79B-33373F2498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1DF00-FCB0-32F8-3D41-B6FF5B0C05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26A33B5-59E6-796A-CF25-E1CBB88C9BD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57F6A5F-2355-6F22-2B53-BBCA15EDC4A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CC6654F-3BAB-CCAA-D919-FADEB7A2F644}"/>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229389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B5BC-6C58-B131-D582-206777A1DB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6750F-1E65-B0F3-037B-3F73BBBCA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F9A0A-8D1F-150D-1ABB-70895403A9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8E2D0FEF-48DE-1CAA-3B54-023E15817E0F}"/>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D21D783F-6D59-5FB7-E8EA-39A13AD93E11}"/>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24DCAF6-D689-4245-6922-F0EE58B6DC2B}"/>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299325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3130-9173-DC1B-CC93-51A4A5442D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4809E6-2B76-34E0-B8C7-3D102B933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FD7B62-16D2-9FBA-B1CB-EC526D9C2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71089-80FE-9024-0D47-214025897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A651B8-D98B-89A5-0F1C-5592E97CE5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6BFEF7D0-D10E-1A60-2396-BF763996362D}"/>
              </a:ext>
            </a:extLst>
          </p:cNvPr>
          <p:cNvSpPr>
            <a:spLocks noGrp="1"/>
          </p:cNvSpPr>
          <p:nvPr>
            <p:ph type="dt" sz="half" idx="10"/>
          </p:nvPr>
        </p:nvSpPr>
        <p:spPr/>
        <p:txBody>
          <a:bodyPr/>
          <a:lstStyle/>
          <a:p>
            <a:endParaRPr lang="en-US" dirty="0"/>
          </a:p>
        </p:txBody>
      </p:sp>
      <p:sp>
        <p:nvSpPr>
          <p:cNvPr id="11" name="Footer Placeholder 10">
            <a:extLst>
              <a:ext uri="{FF2B5EF4-FFF2-40B4-BE49-F238E27FC236}">
                <a16:creationId xmlns:a16="http://schemas.microsoft.com/office/drawing/2014/main" id="{24BF65DE-D047-0C4D-0166-FFC8DBF3130F}"/>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17C7E38-CE48-4883-002D-0B38F02894DC}"/>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349528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39F9-56F3-F33C-4075-21F03D3AE851}"/>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8CDBB80A-2406-5C93-93E6-B7FBA3060674}"/>
              </a:ext>
            </a:extLst>
          </p:cNvPr>
          <p:cNvSpPr>
            <a:spLocks noGrp="1"/>
          </p:cNvSpPr>
          <p:nvPr>
            <p:ph type="dt" sz="half" idx="10"/>
          </p:nvPr>
        </p:nvSpPr>
        <p:spPr/>
        <p:txBody>
          <a:bodyPr/>
          <a:lstStyle/>
          <a:p>
            <a:endParaRPr lang="en-US" dirty="0"/>
          </a:p>
        </p:txBody>
      </p:sp>
      <p:sp>
        <p:nvSpPr>
          <p:cNvPr id="7" name="Footer Placeholder 6">
            <a:extLst>
              <a:ext uri="{FF2B5EF4-FFF2-40B4-BE49-F238E27FC236}">
                <a16:creationId xmlns:a16="http://schemas.microsoft.com/office/drawing/2014/main" id="{1A0A2E76-FAFB-5135-78AC-52F0C6C8CFB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87BD130B-AA13-40FE-E147-600E5B106266}"/>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3251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84E793B-9580-313B-35D9-0A943919B51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AE76817-181B-F734-18DF-7C4FB8261D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B8D004-7D42-BD9A-6F4E-61E75B6F4C8D}"/>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160041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74EA-3FE6-E57E-C2BD-3EA61871D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94E3A-1421-DD9B-B025-BFD0F0755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04F37-FD23-77F7-8713-8F36016E4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29A71360-EAD3-F9F9-0C48-C4D4E959112D}"/>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A4F24816-1AC2-15AD-A8BF-381C690F17F0}"/>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238B6F1-3AD7-4E1C-6DCE-4C56821E1AC3}"/>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2611664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D112-255B-635F-6ED7-36070C7B5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AAB769-A782-1ECB-D5D2-BD57857905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6164A4-C0C0-8735-C3E9-109F15D91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771A133F-DA41-9B7D-C16C-011708E86B02}"/>
              </a:ext>
            </a:extLst>
          </p:cNvPr>
          <p:cNvSpPr>
            <a:spLocks noGrp="1"/>
          </p:cNvSpPr>
          <p:nvPr>
            <p:ph type="dt" sz="half" idx="10"/>
          </p:nvPr>
        </p:nvSpPr>
        <p:spPr/>
        <p:txBody>
          <a:bodyPr/>
          <a:lstStyle/>
          <a:p>
            <a:endParaRPr lang="en-US" dirty="0"/>
          </a:p>
        </p:txBody>
      </p:sp>
      <p:sp>
        <p:nvSpPr>
          <p:cNvPr id="9" name="Footer Placeholder 8">
            <a:extLst>
              <a:ext uri="{FF2B5EF4-FFF2-40B4-BE49-F238E27FC236}">
                <a16:creationId xmlns:a16="http://schemas.microsoft.com/office/drawing/2014/main" id="{C595BEFD-039C-85A8-F664-3D4A0CD544D5}"/>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D6AB3F16-354B-6DCF-E124-869D67408FF0}"/>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2926091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B4C1-D2A7-6570-BA6E-B40FF063C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9E947-40C3-B621-2E31-E6C5D44EF3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18FC6-1C08-D5F3-8631-DAA3FB05675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DF44C85-9E38-9C13-1D89-557FF31636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598A3E8-E427-B6A9-28CB-8CBBA3693318}"/>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3262259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FEFB-6306-280C-5544-27FDCB3B2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553B8-6FCB-67D4-2197-0CC08BC06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9DAF179F-81A9-18CC-D670-14D54DCC8EF4}"/>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A281BECD-2BF5-D816-5B42-867EFABD7E0D}"/>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4261385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EB883-6B09-268C-C843-253015A61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FF5D80-0877-EAAF-D6BC-3F4B7EC6A9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D2BEBE-881A-9F48-0254-345EB4CF6DD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FE2BBF3-42E1-5869-1E91-CC00735C4C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007DC9C-3728-1BA7-33A3-8A02443A77D0}"/>
              </a:ext>
            </a:extLst>
          </p:cNvPr>
          <p:cNvSpPr>
            <a:spLocks noGrp="1"/>
          </p:cNvSpPr>
          <p:nvPr>
            <p:ph type="sldNum" sz="quarter" idx="12"/>
          </p:nvPr>
        </p:nvSpPr>
        <p:spPr/>
        <p:txBody>
          <a:bodyPr/>
          <a:lstStyle/>
          <a:p>
            <a:fld id="{FD57E3E6-9070-F142-9F7B-646D5A7C5719}" type="slidenum">
              <a:rPr lang="en-US" smtClean="0"/>
              <a:t>‹#›</a:t>
            </a:fld>
            <a:endParaRPr lang="en-US" dirty="0"/>
          </a:p>
        </p:txBody>
      </p:sp>
    </p:spTree>
    <p:extLst>
      <p:ext uri="{BB962C8B-B14F-4D97-AF65-F5344CB8AC3E}">
        <p14:creationId xmlns:p14="http://schemas.microsoft.com/office/powerpoint/2010/main" val="51759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5500F6-54A9-C200-0B68-F31B8D82028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1BAB54-73C9-5875-0C15-F70CDE291E2F}"/>
              </a:ext>
            </a:extLst>
          </p:cNvPr>
          <p:cNvSpPr>
            <a:spLocks noGrp="1"/>
          </p:cNvSpPr>
          <p:nvPr>
            <p:ph type="title"/>
          </p:nvPr>
        </p:nvSpPr>
        <p:spPr>
          <a:xfrm>
            <a:off x="831850" y="1709739"/>
            <a:ext cx="10515600" cy="1719262"/>
          </a:xfrm>
        </p:spPr>
        <p:txBody>
          <a:bodyPr anchor="ctr">
            <a:normAutofit/>
          </a:bodyPr>
          <a:lstStyle>
            <a:lvl1pPr algn="ctr">
              <a:defRPr sz="42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05284D8-86FC-529F-8CA6-EC2065AEA470}"/>
              </a:ext>
            </a:extLst>
          </p:cNvPr>
          <p:cNvSpPr>
            <a:spLocks noGrp="1"/>
          </p:cNvSpPr>
          <p:nvPr>
            <p:ph type="body" idx="1"/>
          </p:nvPr>
        </p:nvSpPr>
        <p:spPr>
          <a:xfrm>
            <a:off x="831850" y="3506387"/>
            <a:ext cx="10515600" cy="683873"/>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1E5194EA-0E2B-F5E0-2DB3-E2B89AD6E5F2}"/>
              </a:ext>
            </a:extLst>
          </p:cNvPr>
          <p:cNvPicPr>
            <a:picLocks noChangeAspect="1"/>
          </p:cNvPicPr>
          <p:nvPr userDrawn="1"/>
        </p:nvPicPr>
        <p:blipFill rotWithShape="1">
          <a:blip r:embed="rId2"/>
          <a:srcRect l="14924" t="55418" b="40494"/>
          <a:stretch/>
        </p:blipFill>
        <p:spPr>
          <a:xfrm>
            <a:off x="0" y="6272212"/>
            <a:ext cx="12192000" cy="585788"/>
          </a:xfrm>
          <a:prstGeom prst="rect">
            <a:avLst/>
          </a:prstGeom>
          <a:ln>
            <a:noFill/>
          </a:ln>
        </p:spPr>
      </p:pic>
      <p:sp>
        <p:nvSpPr>
          <p:cNvPr id="4" name="Rectangle 3">
            <a:extLst>
              <a:ext uri="{FF2B5EF4-FFF2-40B4-BE49-F238E27FC236}">
                <a16:creationId xmlns:a16="http://schemas.microsoft.com/office/drawing/2014/main" id="{A5E79AFF-24DC-1943-5A33-FF4F6B28A7C4}"/>
              </a:ext>
            </a:extLst>
          </p:cNvPr>
          <p:cNvSpPr/>
          <p:nvPr userDrawn="1"/>
        </p:nvSpPr>
        <p:spPr>
          <a:xfrm>
            <a:off x="0" y="6205491"/>
            <a:ext cx="12192000" cy="1420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63DB690C-3F93-F26E-C2F0-D95EB4BEC95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FC4649A-2054-AB39-9E77-B908462BC243}"/>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75908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E489E-F72C-6EB0-0C14-46452831E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7E4AF8F-B738-8600-0C75-F7229BD99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D6C786EB-4BD2-64C6-7B2E-D2982B47770F}"/>
              </a:ext>
            </a:extLst>
          </p:cNvPr>
          <p:cNvSpPr>
            <a:spLocks noGrp="1"/>
          </p:cNvSpPr>
          <p:nvPr>
            <p:ph type="title"/>
          </p:nvPr>
        </p:nvSpPr>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A7A4D7EF-B316-61A5-5F00-E08606661AE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7473AEB3-FA80-BD32-13FE-F571ECE48C7D}"/>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17202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3874-A346-0507-4D2D-023FB12B12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6D8016-C2B5-1EF3-D750-7E2725CFF562}"/>
              </a:ext>
            </a:extLst>
          </p:cNvPr>
          <p:cNvSpPr>
            <a:spLocks noGrp="1"/>
          </p:cNvSpPr>
          <p:nvPr>
            <p:ph type="body" idx="1"/>
          </p:nvPr>
        </p:nvSpPr>
        <p:spPr>
          <a:xfrm>
            <a:off x="839788" y="1681163"/>
            <a:ext cx="5157787" cy="823912"/>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8C7CA-DAF7-6608-88D6-2675CFDA17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8F7-BAAC-A027-A30E-50567EEC3752}"/>
              </a:ext>
            </a:extLst>
          </p:cNvPr>
          <p:cNvSpPr>
            <a:spLocks noGrp="1"/>
          </p:cNvSpPr>
          <p:nvPr>
            <p:ph type="body" sz="quarter" idx="3"/>
          </p:nvPr>
        </p:nvSpPr>
        <p:spPr>
          <a:xfrm>
            <a:off x="6172200" y="1681163"/>
            <a:ext cx="5183188" cy="823912"/>
          </a:xfrm>
        </p:spPr>
        <p:txBody>
          <a:bodyPr anchor="ct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548D1-A50A-33D2-1D5B-5C0683DC07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117070A-BEB6-6E68-81D9-C1296BB033DA}"/>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4A584876-3610-F42E-C3EE-FCA05486A2D7}"/>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48956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EE57-F736-6C37-4F9E-E49462B7D0FF}"/>
              </a:ext>
            </a:extLst>
          </p:cNvPr>
          <p:cNvSpPr>
            <a:spLocks noGrp="1"/>
          </p:cNvSpPr>
          <p:nvPr>
            <p:ph type="title"/>
          </p:nvPr>
        </p:nvSpPr>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B90A75DC-4BFB-A08B-2BEC-D79AB4DADA0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E21F64F5-90D0-E430-7D07-C1AD235470AD}"/>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392801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C8AAB0-BC2B-2EE0-1914-D0D191116461}"/>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6656D7D3-B4D4-A5C4-AF5D-A2CA37E21767}"/>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2720614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442B-357F-A81A-A2AD-1B9BE40098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FE9D44-C3AD-F23B-7534-8FE3AF417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5E66533-992E-60CB-6BEC-00A0A4C9A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C612070B-08D8-B4B3-1B5C-12744067D2E3}"/>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C8DF4501-4D3B-3A05-0B5E-7DEE7E62099B}"/>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419012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6A1E-3674-8D0C-E603-13C618BB9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573571-E461-6EF7-C146-AFEB0676B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7353CDE-DF56-A716-5387-670F59F09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B3FA4B72-4FFC-EE5B-FD64-5DE684A7BD7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CD42B6CE-843C-BA05-B8E7-F52987D20005}"/>
              </a:ext>
            </a:extLst>
          </p:cNvPr>
          <p:cNvSpPr>
            <a:spLocks noGrp="1"/>
          </p:cNvSpPr>
          <p:nvPr>
            <p:ph type="sldNum" sz="quarter" idx="11"/>
          </p:nvPr>
        </p:nvSpPr>
        <p:spPr/>
        <p:txBody>
          <a:bodyPr/>
          <a:lstStyle/>
          <a:p>
            <a:fld id="{48CDDC0F-11FB-354C-A722-8F92F9F69110}" type="slidenum">
              <a:rPr lang="en-US" smtClean="0"/>
              <a:t>‹#›</a:t>
            </a:fld>
            <a:endParaRPr lang="en-US" dirty="0"/>
          </a:p>
        </p:txBody>
      </p:sp>
    </p:spTree>
    <p:extLst>
      <p:ext uri="{BB962C8B-B14F-4D97-AF65-F5344CB8AC3E}">
        <p14:creationId xmlns:p14="http://schemas.microsoft.com/office/powerpoint/2010/main" val="154720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7CAAEE-FB23-2501-3E99-BFD395027496}"/>
              </a:ext>
            </a:extLst>
          </p:cNvPr>
          <p:cNvPicPr>
            <a:picLocks noChangeAspect="1"/>
          </p:cNvPicPr>
          <p:nvPr userDrawn="1"/>
        </p:nvPicPr>
        <p:blipFill>
          <a:blip r:embed="rId11">
            <a:alphaModFix amt="10000"/>
          </a:blip>
          <a:stretch>
            <a:fillRect/>
          </a:stretch>
        </p:blipFill>
        <p:spPr>
          <a:xfrm>
            <a:off x="5354002" y="2636876"/>
            <a:ext cx="8427560" cy="3789574"/>
          </a:xfrm>
          <a:prstGeom prst="rect">
            <a:avLst/>
          </a:prstGeom>
        </p:spPr>
      </p:pic>
      <p:sp>
        <p:nvSpPr>
          <p:cNvPr id="8" name="Rectangle 7">
            <a:extLst>
              <a:ext uri="{FF2B5EF4-FFF2-40B4-BE49-F238E27FC236}">
                <a16:creationId xmlns:a16="http://schemas.microsoft.com/office/drawing/2014/main" id="{A25011B6-0D93-A3A7-22F4-38FA5C761339}"/>
              </a:ext>
            </a:extLst>
          </p:cNvPr>
          <p:cNvSpPr/>
          <p:nvPr userDrawn="1"/>
        </p:nvSpPr>
        <p:spPr>
          <a:xfrm>
            <a:off x="0" y="6274965"/>
            <a:ext cx="12192000" cy="583035"/>
          </a:xfrm>
          <a:prstGeom prst="rect">
            <a:avLst/>
          </a:prstGeom>
          <a:solidFill>
            <a:srgbClr val="7CB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021E8A7-3CF0-A834-4520-2FD7310A45CA}"/>
              </a:ext>
            </a:extLst>
          </p:cNvPr>
          <p:cNvPicPr>
            <a:picLocks noChangeAspect="1"/>
          </p:cNvPicPr>
          <p:nvPr userDrawn="1"/>
        </p:nvPicPr>
        <p:blipFill>
          <a:blip r:embed="rId12"/>
          <a:stretch>
            <a:fillRect/>
          </a:stretch>
        </p:blipFill>
        <p:spPr>
          <a:xfrm>
            <a:off x="3048000" y="6349712"/>
            <a:ext cx="6096000" cy="433541"/>
          </a:xfrm>
          <a:prstGeom prst="rect">
            <a:avLst/>
          </a:prstGeom>
        </p:spPr>
      </p:pic>
      <p:sp>
        <p:nvSpPr>
          <p:cNvPr id="10" name="Rectangle 9">
            <a:extLst>
              <a:ext uri="{FF2B5EF4-FFF2-40B4-BE49-F238E27FC236}">
                <a16:creationId xmlns:a16="http://schemas.microsoft.com/office/drawing/2014/main" id="{4CA3B68B-C8D1-2A06-DA51-DD8F7E006E01}"/>
              </a:ext>
            </a:extLst>
          </p:cNvPr>
          <p:cNvSpPr/>
          <p:nvPr userDrawn="1"/>
        </p:nvSpPr>
        <p:spPr>
          <a:xfrm>
            <a:off x="0" y="0"/>
            <a:ext cx="1658679" cy="233916"/>
          </a:xfrm>
          <a:prstGeom prst="rect">
            <a:avLst/>
          </a:prstGeom>
          <a:solidFill>
            <a:srgbClr val="0B3B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5F28D10-7B79-756C-E3DA-365EB386B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7FF5D8-6929-28A0-5FFA-46B61F974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2F6B75C3-021F-C780-E825-DB32FFE41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F5F18BB-EC91-1ECC-73CC-A82FFCDF1C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CDDC0F-11FB-354C-A722-8F92F9F69110}" type="slidenum">
              <a:rPr lang="en-US" smtClean="0"/>
              <a:t>‹#›</a:t>
            </a:fld>
            <a:endParaRPr lang="en-US" dirty="0"/>
          </a:p>
        </p:txBody>
      </p:sp>
    </p:spTree>
    <p:extLst>
      <p:ext uri="{BB962C8B-B14F-4D97-AF65-F5344CB8AC3E}">
        <p14:creationId xmlns:p14="http://schemas.microsoft.com/office/powerpoint/2010/main" val="189682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3600" b="0" i="0" kern="1200">
          <a:solidFill>
            <a:srgbClr val="DB4326"/>
          </a:solidFill>
          <a:latin typeface="Sanchez"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Source Sans 3"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590C0C-2F68-C054-FCBF-E14D10FCDA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88717A-6F1F-16D5-B3EF-B8D4C35A9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E7F67-0AF5-3634-D15C-4FB7F450D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6A40A78B-BC15-2C95-EA67-F15C16AAF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0F83FB9-8A69-4971-6E45-4F9CBF86C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57E3E6-9070-F142-9F7B-646D5A7C5719}" type="slidenum">
              <a:rPr lang="en-US" smtClean="0"/>
              <a:t>‹#›</a:t>
            </a:fld>
            <a:endParaRPr lang="en-US" dirty="0"/>
          </a:p>
        </p:txBody>
      </p:sp>
    </p:spTree>
    <p:extLst>
      <p:ext uri="{BB962C8B-B14F-4D97-AF65-F5344CB8AC3E}">
        <p14:creationId xmlns:p14="http://schemas.microsoft.com/office/powerpoint/2010/main" val="2323130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kespeak.edu/about/accreditations.php" TargetMode="External"/><Relationship Id="rId7" Type="http://schemas.openxmlformats.org/officeDocument/2006/relationships/hyperlink" Target="https://www.hlcommission.org/accreditation/cycles-and-processes/comprehensive-evaluation/student-opinion-surve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hlcommission.org/accreditation/cycles-and-processes/comprehensive-evaluation/comprehensive-evaluation-visit/" TargetMode="External"/><Relationship Id="rId5" Type="http://schemas.openxmlformats.org/officeDocument/2006/relationships/hyperlink" Target="https://www.hlcommission.org/accreditation/policies/criteria/2020-criteria/" TargetMode="External"/><Relationship Id="rId4" Type="http://schemas.openxmlformats.org/officeDocument/2006/relationships/hyperlink" Target="https://www.hlcommission.org/accreditation/policies/criteria/guiding-value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23FE-84A4-8A71-5A09-D692E1E00E69}"/>
              </a:ext>
            </a:extLst>
          </p:cNvPr>
          <p:cNvSpPr txBox="1">
            <a:spLocks noGrp="1"/>
          </p:cNvSpPr>
          <p:nvPr>
            <p:ph type="title" idx="4294967295"/>
          </p:nvPr>
        </p:nvSpPr>
        <p:spPr>
          <a:xfrm>
            <a:off x="984275" y="215110"/>
            <a:ext cx="1031715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Source Sans 3" panose="020B0503030403020204"/>
                <a:ea typeface="+mn-ea"/>
                <a:cs typeface="+mn-cs"/>
              </a:rPr>
              <a:t>Higher Learning Commission (HLC)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Source Sans 3" panose="020B0503030403020204"/>
                <a:ea typeface="+mn-ea"/>
                <a:cs typeface="+mn-cs"/>
              </a:rPr>
              <a:t>Reaffirmation of Accreditation Visit</a:t>
            </a:r>
          </a:p>
        </p:txBody>
      </p:sp>
      <p:sp>
        <p:nvSpPr>
          <p:cNvPr id="3" name="TextBox 2">
            <a:extLst>
              <a:ext uri="{FF2B5EF4-FFF2-40B4-BE49-F238E27FC236}">
                <a16:creationId xmlns:a16="http://schemas.microsoft.com/office/drawing/2014/main" id="{1C2FE989-6352-BD6B-0261-4875CDB2FE2C}"/>
              </a:ext>
            </a:extLst>
          </p:cNvPr>
          <p:cNvSpPr txBox="1"/>
          <p:nvPr/>
        </p:nvSpPr>
        <p:spPr>
          <a:xfrm>
            <a:off x="0" y="2210979"/>
            <a:ext cx="6049146" cy="3970318"/>
          </a:xfrm>
          <a:prstGeom prst="rect">
            <a:avLst/>
          </a:prstGeom>
          <a:noFill/>
        </p:spPr>
        <p:txBody>
          <a:bodyPr wrap="square" rtlCol="0">
            <a:spAutoFit/>
          </a:bodyPr>
          <a:lstStyle/>
          <a:p>
            <a:pPr algn="ctr"/>
            <a:r>
              <a:rPr lang="en-US" sz="3600" dirty="0">
                <a:latin typeface="Source Sans 3" panose="020B0503030403020204"/>
              </a:rPr>
              <a:t>Town Hall </a:t>
            </a:r>
          </a:p>
          <a:p>
            <a:pPr algn="ctr"/>
            <a:r>
              <a:rPr lang="en-US" sz="3600" dirty="0">
                <a:latin typeface="Source Sans 3" panose="020B0503030403020204"/>
              </a:rPr>
              <a:t>10-29-24</a:t>
            </a:r>
          </a:p>
          <a:p>
            <a:pPr algn="ctr"/>
            <a:endParaRPr lang="en-US" sz="3600" dirty="0">
              <a:latin typeface="Source Sans 3" panose="020B0503030403020204"/>
            </a:endParaRPr>
          </a:p>
          <a:p>
            <a:pPr algn="ctr"/>
            <a:r>
              <a:rPr lang="en-US" sz="2400" b="1" dirty="0">
                <a:latin typeface="Source Sans 3" panose="020B0503030403020204"/>
              </a:rPr>
              <a:t>Dr. Deborah Licht </a:t>
            </a:r>
          </a:p>
          <a:p>
            <a:pPr algn="ctr"/>
            <a:r>
              <a:rPr lang="en-US" sz="2400" dirty="0">
                <a:latin typeface="Source Sans 3" panose="020B0503030403020204"/>
              </a:rPr>
              <a:t>Special Assistant to the </a:t>
            </a:r>
          </a:p>
          <a:p>
            <a:pPr algn="ctr"/>
            <a:r>
              <a:rPr lang="en-US" sz="2400" dirty="0">
                <a:latin typeface="Source Sans 3" panose="020B0503030403020204"/>
              </a:rPr>
              <a:t>Vice President for Instructional Services</a:t>
            </a:r>
          </a:p>
          <a:p>
            <a:pPr algn="ctr"/>
            <a:endParaRPr lang="en-US" sz="2400" dirty="0">
              <a:latin typeface="Source Sans 3" panose="020B0503030403020204"/>
            </a:endParaRPr>
          </a:p>
          <a:p>
            <a:pPr algn="ctr"/>
            <a:r>
              <a:rPr lang="en-US" sz="2400" b="1" dirty="0">
                <a:latin typeface="Source Sans 3" panose="020B0503030403020204"/>
              </a:rPr>
              <a:t>Dr. Patricia Grandieu</a:t>
            </a:r>
          </a:p>
          <a:p>
            <a:r>
              <a:rPr lang="en-US" sz="2400" dirty="0">
                <a:latin typeface="Source Sans 3" panose="020B0503030403020204"/>
              </a:rPr>
              <a:t>Executive Director of Institutional Effectiveness</a:t>
            </a:r>
          </a:p>
        </p:txBody>
      </p:sp>
      <p:pic>
        <p:nvPicPr>
          <p:cNvPr id="5" name="Picture 4" descr="A circular area with chairs and a round object in the middle">
            <a:extLst>
              <a:ext uri="{FF2B5EF4-FFF2-40B4-BE49-F238E27FC236}">
                <a16:creationId xmlns:a16="http://schemas.microsoft.com/office/drawing/2014/main" id="{822DA76C-F965-81E8-E57B-ABAAF4612CA6}"/>
              </a:ext>
            </a:extLst>
          </p:cNvPr>
          <p:cNvPicPr>
            <a:picLocks noChangeAspect="1"/>
          </p:cNvPicPr>
          <p:nvPr/>
        </p:nvPicPr>
        <p:blipFill>
          <a:blip r:embed="rId3"/>
          <a:stretch>
            <a:fillRect/>
          </a:stretch>
        </p:blipFill>
        <p:spPr>
          <a:xfrm>
            <a:off x="6142854" y="2239159"/>
            <a:ext cx="6049146" cy="4032454"/>
          </a:xfrm>
          <a:prstGeom prst="rect">
            <a:avLst/>
          </a:prstGeom>
        </p:spPr>
      </p:pic>
      <p:sp>
        <p:nvSpPr>
          <p:cNvPr id="4" name="Footer Placeholder 3">
            <a:extLst>
              <a:ext uri="{FF2B5EF4-FFF2-40B4-BE49-F238E27FC236}">
                <a16:creationId xmlns:a16="http://schemas.microsoft.com/office/drawing/2014/main" id="{57DA9D5F-52E4-FBA2-451A-887E60C439D4}"/>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54552FE6-1888-9F78-C0F5-AF94BBCA0472}"/>
              </a:ext>
            </a:extLst>
          </p:cNvPr>
          <p:cNvSpPr>
            <a:spLocks noGrp="1"/>
          </p:cNvSpPr>
          <p:nvPr>
            <p:ph type="sldNum" sz="quarter" idx="11"/>
          </p:nvPr>
        </p:nvSpPr>
        <p:spPr/>
        <p:txBody>
          <a:bodyPr/>
          <a:lstStyle/>
          <a:p>
            <a:fld id="{48CDDC0F-11FB-354C-A722-8F92F9F69110}" type="slidenum">
              <a:rPr lang="en-US" smtClean="0"/>
              <a:t>1</a:t>
            </a:fld>
            <a:endParaRPr lang="en-US" dirty="0"/>
          </a:p>
        </p:txBody>
      </p:sp>
    </p:spTree>
    <p:extLst>
      <p:ext uri="{BB962C8B-B14F-4D97-AF65-F5344CB8AC3E}">
        <p14:creationId xmlns:p14="http://schemas.microsoft.com/office/powerpoint/2010/main" val="389997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E41405-F9D2-C626-C051-D385F31570C2}"/>
              </a:ext>
            </a:extLst>
          </p:cNvPr>
          <p:cNvSpPr>
            <a:spLocks noGrp="1"/>
          </p:cNvSpPr>
          <p:nvPr>
            <p:ph type="title" idx="4294967295"/>
          </p:nvPr>
        </p:nvSpPr>
        <p:spPr>
          <a:xfrm>
            <a:off x="569844" y="372791"/>
            <a:ext cx="10972800" cy="674131"/>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mn-lt"/>
                <a:ea typeface="+mn-ea"/>
                <a:cs typeface="+mn-cs"/>
              </a:rPr>
              <a:t>1. Federal Compliance </a:t>
            </a:r>
          </a:p>
        </p:txBody>
      </p:sp>
      <p:graphicFrame>
        <p:nvGraphicFramePr>
          <p:cNvPr id="13" name="Content Placeholder 12">
            <a:extLst>
              <a:ext uri="{FF2B5EF4-FFF2-40B4-BE49-F238E27FC236}">
                <a16:creationId xmlns:a16="http://schemas.microsoft.com/office/drawing/2014/main" id="{73E7849A-FCAE-35E6-5025-ED08976FCAB0}"/>
              </a:ext>
            </a:extLst>
          </p:cNvPr>
          <p:cNvGraphicFramePr>
            <a:graphicFrameLocks noGrp="1"/>
          </p:cNvGraphicFramePr>
          <p:nvPr>
            <p:ph idx="1"/>
            <p:extLst>
              <p:ext uri="{D42A27DB-BD31-4B8C-83A1-F6EECF244321}">
                <p14:modId xmlns:p14="http://schemas.microsoft.com/office/powerpoint/2010/main" val="2233061082"/>
              </p:ext>
            </p:extLst>
          </p:nvPr>
        </p:nvGraphicFramePr>
        <p:xfrm>
          <a:off x="208344" y="1608409"/>
          <a:ext cx="11748304" cy="4267200"/>
        </p:xfrm>
        <a:graphic>
          <a:graphicData uri="http://schemas.openxmlformats.org/drawingml/2006/table">
            <a:tbl>
              <a:tblPr firstRow="1" firstCol="1" bandRow="1">
                <a:tableStyleId>{5940675A-B579-460E-94D1-54222C63F5DA}</a:tableStyleId>
              </a:tblPr>
              <a:tblGrid>
                <a:gridCol w="4331140">
                  <a:extLst>
                    <a:ext uri="{9D8B030D-6E8A-4147-A177-3AD203B41FA5}">
                      <a16:colId xmlns:a16="http://schemas.microsoft.com/office/drawing/2014/main" val="2497351038"/>
                    </a:ext>
                  </a:extLst>
                </a:gridCol>
                <a:gridCol w="3418056">
                  <a:extLst>
                    <a:ext uri="{9D8B030D-6E8A-4147-A177-3AD203B41FA5}">
                      <a16:colId xmlns:a16="http://schemas.microsoft.com/office/drawing/2014/main" val="2838515279"/>
                    </a:ext>
                  </a:extLst>
                </a:gridCol>
                <a:gridCol w="3999108">
                  <a:extLst>
                    <a:ext uri="{9D8B030D-6E8A-4147-A177-3AD203B41FA5}">
                      <a16:colId xmlns:a16="http://schemas.microsoft.com/office/drawing/2014/main" val="204199991"/>
                    </a:ext>
                  </a:extLst>
                </a:gridCol>
              </a:tblGrid>
              <a:tr h="145135">
                <a:tc>
                  <a:txBody>
                    <a:bodyPr/>
                    <a:lstStyle/>
                    <a:p>
                      <a:pPr marL="0" marR="0" algn="ctr">
                        <a:spcBef>
                          <a:spcPts val="0"/>
                        </a:spcBef>
                        <a:spcAft>
                          <a:spcPts val="0"/>
                        </a:spcAft>
                      </a:pPr>
                      <a:r>
                        <a:rPr lang="en-US" sz="2000" dirty="0">
                          <a:solidFill>
                            <a:schemeClr val="tx1"/>
                          </a:solidFill>
                          <a:effectLst/>
                        </a:rPr>
                        <a:t>Section</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Lead</a:t>
                      </a:r>
                    </a:p>
                  </a:txBody>
                  <a:tcPr marL="0" marR="0" marT="0" marB="0" anchor="ctr"/>
                </a:tc>
                <a:tc>
                  <a:txBody>
                    <a:bodyPr/>
                    <a:lstStyle/>
                    <a:p>
                      <a:pPr marL="0" marR="0" algn="ctr">
                        <a:spcBef>
                          <a:spcPts val="0"/>
                        </a:spcBef>
                        <a:spcAft>
                          <a:spcPts val="0"/>
                        </a:spcAft>
                      </a:pPr>
                      <a:r>
                        <a:rPr lang="en-US" sz="2000" dirty="0">
                          <a:solidFill>
                            <a:schemeClr val="tx1"/>
                          </a:solidFill>
                          <a:effectLst/>
                        </a:rPr>
                        <a:t>PPSC Reviewers</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1534528338"/>
                  </a:ext>
                </a:extLst>
              </a:tr>
              <a:tr h="190500">
                <a:tc>
                  <a:txBody>
                    <a:bodyPr/>
                    <a:lstStyle/>
                    <a:p>
                      <a:pPr marL="0" marR="0" algn="l">
                        <a:spcBef>
                          <a:spcPts val="0"/>
                        </a:spcBef>
                        <a:spcAft>
                          <a:spcPts val="0"/>
                        </a:spcAft>
                      </a:pPr>
                      <a:r>
                        <a:rPr lang="en-US" sz="2000" dirty="0">
                          <a:solidFill>
                            <a:schemeClr val="tx1"/>
                          </a:solidFill>
                          <a:effectLst/>
                        </a:rPr>
                        <a:t>1. Assignment of Credits, Program Length and Tuition </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Deb Licht</a:t>
                      </a:r>
                    </a:p>
                  </a:txBody>
                  <a:tcPr marL="0" marR="0" marT="0" marB="0" anchor="ctr"/>
                </a:tc>
                <a:tc>
                  <a:txBody>
                    <a:bodyPr/>
                    <a:lstStyle/>
                    <a:p>
                      <a:pPr marL="0" marR="0" algn="ctr">
                        <a:spcBef>
                          <a:spcPts val="0"/>
                        </a:spcBef>
                        <a:spcAft>
                          <a:spcPts val="0"/>
                        </a:spcAft>
                      </a:pPr>
                      <a:r>
                        <a:rPr lang="en-US" sz="2000" dirty="0">
                          <a:solidFill>
                            <a:schemeClr val="tx1"/>
                          </a:solidFill>
                          <a:effectLst/>
                        </a:rPr>
                        <a:t>Executive Deans, Stephanie Snyder, Rose Angry</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1438008913"/>
                  </a:ext>
                </a:extLst>
              </a:tr>
              <a:tr h="190500">
                <a:tc>
                  <a:txBody>
                    <a:bodyPr/>
                    <a:lstStyle/>
                    <a:p>
                      <a:pPr marL="0" marR="0" algn="l">
                        <a:spcBef>
                          <a:spcPts val="0"/>
                        </a:spcBef>
                        <a:spcAft>
                          <a:spcPts val="0"/>
                        </a:spcAft>
                      </a:pPr>
                      <a:r>
                        <a:rPr lang="en-US" sz="2000" dirty="0">
                          <a:solidFill>
                            <a:schemeClr val="tx1"/>
                          </a:solidFill>
                          <a:effectLst/>
                        </a:rPr>
                        <a:t>2. Institutional Mechanisms for Handling Student Complaints</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Kim Hennessy, Maria Mesa</a:t>
                      </a:r>
                    </a:p>
                  </a:txBody>
                  <a:tcPr marL="0" marR="0" marT="0" marB="0" anchor="ctr"/>
                </a:tc>
                <a:tc>
                  <a:txBody>
                    <a:bodyPr/>
                    <a:lstStyle/>
                    <a:p>
                      <a:pPr marL="0" marR="0" algn="ctr">
                        <a:spcBef>
                          <a:spcPts val="0"/>
                        </a:spcBef>
                        <a:spcAft>
                          <a:spcPts val="0"/>
                        </a:spcAft>
                      </a:pPr>
                      <a:r>
                        <a:rPr lang="en-US" sz="2000" dirty="0">
                          <a:solidFill>
                            <a:schemeClr val="tx1"/>
                          </a:solidFill>
                          <a:effectLst/>
                        </a:rPr>
                        <a:t>Nicole Pritchett-Hilliard, Yolanda Harris</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1611406355"/>
                  </a:ext>
                </a:extLst>
              </a:tr>
              <a:tr h="104775">
                <a:tc>
                  <a:txBody>
                    <a:bodyPr/>
                    <a:lstStyle/>
                    <a:p>
                      <a:pPr marL="0" marR="0" algn="l">
                        <a:spcBef>
                          <a:spcPts val="0"/>
                        </a:spcBef>
                        <a:spcAft>
                          <a:spcPts val="0"/>
                        </a:spcAft>
                      </a:pPr>
                      <a:r>
                        <a:rPr lang="en-US" sz="2000" dirty="0">
                          <a:solidFill>
                            <a:schemeClr val="tx1"/>
                          </a:solidFill>
                          <a:effectLst/>
                        </a:rPr>
                        <a:t>3. Publication of Transfer Policies </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Maria Mesa</a:t>
                      </a:r>
                    </a:p>
                  </a:txBody>
                  <a:tcPr marL="0" marR="0" marT="0" marB="0" anchor="ctr"/>
                </a:tc>
                <a:tc>
                  <a:txBody>
                    <a:bodyPr/>
                    <a:lstStyle/>
                    <a:p>
                      <a:pPr marL="0" marR="0" algn="ctr">
                        <a:spcBef>
                          <a:spcPts val="0"/>
                        </a:spcBef>
                        <a:spcAft>
                          <a:spcPts val="0"/>
                        </a:spcAft>
                      </a:pPr>
                      <a:r>
                        <a:rPr lang="en-US" sz="2000" dirty="0">
                          <a:solidFill>
                            <a:schemeClr val="tx1"/>
                          </a:solidFill>
                          <a:effectLst/>
                        </a:rPr>
                        <a:t>Wayne Artis, Sarah Clay, Brook Koltun</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2086488251"/>
                  </a:ext>
                </a:extLst>
              </a:tr>
              <a:tr h="104775">
                <a:tc>
                  <a:txBody>
                    <a:bodyPr/>
                    <a:lstStyle/>
                    <a:p>
                      <a:pPr marL="0" marR="0" algn="l">
                        <a:spcBef>
                          <a:spcPts val="0"/>
                        </a:spcBef>
                        <a:spcAft>
                          <a:spcPts val="0"/>
                        </a:spcAft>
                      </a:pPr>
                      <a:r>
                        <a:rPr lang="en-US" sz="2000" dirty="0">
                          <a:solidFill>
                            <a:schemeClr val="tx1"/>
                          </a:solidFill>
                          <a:effectLst/>
                        </a:rPr>
                        <a:t>4. Practices for Verification of Student Identity</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Deb Licht</a:t>
                      </a:r>
                    </a:p>
                  </a:txBody>
                  <a:tcPr marL="0" marR="0" marT="0" marB="0" anchor="ctr"/>
                </a:tc>
                <a:tc>
                  <a:txBody>
                    <a:bodyPr/>
                    <a:lstStyle/>
                    <a:p>
                      <a:pPr marL="0" marR="0" algn="ctr">
                        <a:spcBef>
                          <a:spcPts val="0"/>
                        </a:spcBef>
                        <a:spcAft>
                          <a:spcPts val="0"/>
                        </a:spcAft>
                      </a:pPr>
                      <a:r>
                        <a:rPr lang="en-US" sz="2000" dirty="0">
                          <a:solidFill>
                            <a:schemeClr val="tx1"/>
                          </a:solidFill>
                          <a:effectLst/>
                        </a:rPr>
                        <a:t>Cynthia Krutsinger, Kevin Hudgens, Stephanie Snyder</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3100858170"/>
                  </a:ext>
                </a:extLst>
              </a:tr>
              <a:tr h="104775">
                <a:tc>
                  <a:txBody>
                    <a:bodyPr/>
                    <a:lstStyle/>
                    <a:p>
                      <a:pPr marL="0" marR="0" algn="l">
                        <a:spcBef>
                          <a:spcPts val="0"/>
                        </a:spcBef>
                        <a:spcAft>
                          <a:spcPts val="0"/>
                        </a:spcAft>
                      </a:pPr>
                      <a:r>
                        <a:rPr lang="en-US" sz="2000" dirty="0">
                          <a:solidFill>
                            <a:schemeClr val="tx1"/>
                          </a:solidFill>
                          <a:effectLst/>
                        </a:rPr>
                        <a:t>5. Protection of Student Privacy </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Maria Mesa</a:t>
                      </a:r>
                    </a:p>
                  </a:txBody>
                  <a:tcPr marL="0" marR="0" marT="0" marB="0" anchor="ctr"/>
                </a:tc>
                <a:tc>
                  <a:txBody>
                    <a:bodyPr/>
                    <a:lstStyle/>
                    <a:p>
                      <a:pPr marL="0" marR="0" algn="ctr">
                        <a:spcBef>
                          <a:spcPts val="0"/>
                        </a:spcBef>
                        <a:spcAft>
                          <a:spcPts val="0"/>
                        </a:spcAft>
                      </a:pPr>
                      <a:r>
                        <a:rPr lang="en-US" sz="2000" dirty="0">
                          <a:solidFill>
                            <a:schemeClr val="tx1"/>
                          </a:solidFill>
                          <a:effectLst/>
                        </a:rPr>
                        <a:t>Stephanie Snyder</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3281179831"/>
                  </a:ext>
                </a:extLst>
              </a:tr>
              <a:tr h="104775">
                <a:tc>
                  <a:txBody>
                    <a:bodyPr/>
                    <a:lstStyle/>
                    <a:p>
                      <a:pPr marL="0" marR="0" algn="l">
                        <a:spcBef>
                          <a:spcPts val="0"/>
                        </a:spcBef>
                        <a:spcAft>
                          <a:spcPts val="0"/>
                        </a:spcAft>
                      </a:pPr>
                      <a:r>
                        <a:rPr lang="en-US" sz="2000" dirty="0">
                          <a:solidFill>
                            <a:schemeClr val="tx1"/>
                          </a:solidFill>
                          <a:effectLst/>
                        </a:rPr>
                        <a:t>6. Publication of Student Outcome Data</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Patricia Grandieu</a:t>
                      </a:r>
                    </a:p>
                  </a:txBody>
                  <a:tcPr marL="0" marR="0" marT="0" marB="0" anchor="ctr"/>
                </a:tc>
                <a:tc>
                  <a:txBody>
                    <a:bodyPr/>
                    <a:lstStyle/>
                    <a:p>
                      <a:pPr marL="0" marR="0" algn="ctr">
                        <a:spcBef>
                          <a:spcPts val="0"/>
                        </a:spcBef>
                        <a:spcAft>
                          <a:spcPts val="0"/>
                        </a:spcAft>
                      </a:pPr>
                      <a:r>
                        <a:rPr lang="en-US" sz="2000" dirty="0">
                          <a:solidFill>
                            <a:schemeClr val="tx1"/>
                          </a:solidFill>
                          <a:effectLst/>
                        </a:rPr>
                        <a:t>Hannah Newman</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2311194221"/>
                  </a:ext>
                </a:extLst>
              </a:tr>
              <a:tr h="104775">
                <a:tc>
                  <a:txBody>
                    <a:bodyPr/>
                    <a:lstStyle/>
                    <a:p>
                      <a:pPr marL="0" marR="0" algn="l">
                        <a:spcBef>
                          <a:spcPts val="0"/>
                        </a:spcBef>
                        <a:spcAft>
                          <a:spcPts val="0"/>
                        </a:spcAft>
                      </a:pPr>
                      <a:r>
                        <a:rPr lang="en-US" sz="2000" dirty="0">
                          <a:solidFill>
                            <a:schemeClr val="tx1"/>
                          </a:solidFill>
                          <a:effectLst/>
                        </a:rPr>
                        <a:t>7. Standing With State and Other Accreditors</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Deb Licht</a:t>
                      </a:r>
                    </a:p>
                  </a:txBody>
                  <a:tcPr marL="0" marR="0" marT="0" marB="0" anchor="ctr"/>
                </a:tc>
                <a:tc>
                  <a:txBody>
                    <a:bodyPr/>
                    <a:lstStyle/>
                    <a:p>
                      <a:pPr marL="0" marR="0" algn="ctr">
                        <a:spcBef>
                          <a:spcPts val="0"/>
                        </a:spcBef>
                        <a:spcAft>
                          <a:spcPts val="0"/>
                        </a:spcAft>
                      </a:pPr>
                      <a:r>
                        <a:rPr lang="en-US" sz="2000" dirty="0">
                          <a:solidFill>
                            <a:schemeClr val="tx1"/>
                          </a:solidFill>
                          <a:effectLst/>
                        </a:rPr>
                        <a:t>Executive Deans</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909633041"/>
                  </a:ext>
                </a:extLst>
              </a:tr>
              <a:tr h="104775">
                <a:tc>
                  <a:txBody>
                    <a:bodyPr/>
                    <a:lstStyle/>
                    <a:p>
                      <a:pPr marL="0" marR="0" algn="l">
                        <a:spcBef>
                          <a:spcPts val="0"/>
                        </a:spcBef>
                        <a:spcAft>
                          <a:spcPts val="0"/>
                        </a:spcAft>
                      </a:pPr>
                      <a:r>
                        <a:rPr lang="en-US" sz="2000" dirty="0">
                          <a:solidFill>
                            <a:schemeClr val="tx1"/>
                          </a:solidFill>
                          <a:effectLst/>
                        </a:rPr>
                        <a:t>8. Recruiting, Admissions and Related Enrollment Practices </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tc>
                <a:tc>
                  <a:txBody>
                    <a:bodyPr/>
                    <a:lstStyle/>
                    <a:p>
                      <a:pPr marL="0" marR="0" algn="ctr">
                        <a:spcBef>
                          <a:spcPts val="0"/>
                        </a:spcBef>
                        <a:spcAft>
                          <a:spcPts val="0"/>
                        </a:spcAft>
                      </a:pPr>
                      <a:r>
                        <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rPr>
                        <a:t>Maria Mesa</a:t>
                      </a:r>
                    </a:p>
                  </a:txBody>
                  <a:tcPr marL="0" marR="0" marT="0" marB="0" anchor="ctr"/>
                </a:tc>
                <a:tc>
                  <a:txBody>
                    <a:bodyPr/>
                    <a:lstStyle/>
                    <a:p>
                      <a:pPr marL="0" marR="0" algn="ctr">
                        <a:spcBef>
                          <a:spcPts val="0"/>
                        </a:spcBef>
                        <a:spcAft>
                          <a:spcPts val="0"/>
                        </a:spcAft>
                      </a:pPr>
                      <a:r>
                        <a:rPr lang="en-US" sz="2000" dirty="0">
                          <a:solidFill>
                            <a:schemeClr val="tx1"/>
                          </a:solidFill>
                          <a:effectLst/>
                        </a:rPr>
                        <a:t>Kevin Hudgens, Matt Radcliffe, Ron Swartwood</a:t>
                      </a:r>
                      <a:endParaRPr lang="en-US"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0" marR="0" marT="0" marB="0" anchor="ctr"/>
                </a:tc>
                <a:extLst>
                  <a:ext uri="{0D108BD9-81ED-4DB2-BD59-A6C34878D82A}">
                    <a16:rowId xmlns:a16="http://schemas.microsoft.com/office/drawing/2014/main" val="941467029"/>
                  </a:ext>
                </a:extLst>
              </a:tr>
            </a:tbl>
          </a:graphicData>
        </a:graphic>
      </p:graphicFrame>
      <p:pic>
        <p:nvPicPr>
          <p:cNvPr id="17" name="Graphic 16" descr="Checkmark with solid fill">
            <a:extLst>
              <a:ext uri="{FF2B5EF4-FFF2-40B4-BE49-F238E27FC236}">
                <a16:creationId xmlns:a16="http://schemas.microsoft.com/office/drawing/2014/main" id="{F7BDE957-E891-D5A5-A93A-DA51F0C66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1696" y="252656"/>
            <a:ext cx="636121" cy="914400"/>
          </a:xfrm>
          <a:prstGeom prst="rect">
            <a:avLst/>
          </a:prstGeom>
        </p:spPr>
      </p:pic>
      <p:sp>
        <p:nvSpPr>
          <p:cNvPr id="21" name="TextBox 20">
            <a:extLst>
              <a:ext uri="{FF2B5EF4-FFF2-40B4-BE49-F238E27FC236}">
                <a16:creationId xmlns:a16="http://schemas.microsoft.com/office/drawing/2014/main" id="{BFE17C2E-E69E-783E-22C2-B5414D806FFB}"/>
              </a:ext>
            </a:extLst>
          </p:cNvPr>
          <p:cNvSpPr txBox="1"/>
          <p:nvPr/>
        </p:nvSpPr>
        <p:spPr>
          <a:xfrm>
            <a:off x="569844" y="1167056"/>
            <a:ext cx="6892724" cy="375552"/>
          </a:xfrm>
          <a:prstGeom prst="rect">
            <a:avLst/>
          </a:prstGeom>
          <a:noFill/>
        </p:spPr>
        <p:txBody>
          <a:bodyPr wrap="square">
            <a:spAutoFit/>
          </a:bodyPr>
          <a:lstStyle/>
          <a:p>
            <a:pPr marR="0" lvl="0">
              <a:lnSpc>
                <a:spcPct val="107000"/>
              </a:lnSpc>
              <a:spcBef>
                <a:spcPts val="0"/>
              </a:spcBef>
              <a:spcAft>
                <a:spcPts val="0"/>
              </a:spcAft>
            </a:pPr>
            <a:r>
              <a:rPr lang="en-US" kern="100" dirty="0">
                <a:ea typeface="Aptos" panose="020B0004020202020204" pitchFamily="34" charset="0"/>
                <a:cs typeface="Times New Roman" panose="02020603050405020304" pitchFamily="18" charset="0"/>
              </a:rPr>
              <a:t>Purpose: Verify </a:t>
            </a:r>
            <a:r>
              <a:rPr lang="en-US" sz="1800" kern="100" dirty="0">
                <a:effectLst/>
                <a:latin typeface="+mn-lt"/>
                <a:ea typeface="Aptos" panose="020B0004020202020204" pitchFamily="34" charset="0"/>
                <a:cs typeface="Times New Roman" panose="02020603050405020304" pitchFamily="18" charset="0"/>
              </a:rPr>
              <a:t>compliance with federal regulations</a:t>
            </a:r>
          </a:p>
        </p:txBody>
      </p:sp>
      <p:sp>
        <p:nvSpPr>
          <p:cNvPr id="2" name="Footer Placeholder 1">
            <a:extLst>
              <a:ext uri="{FF2B5EF4-FFF2-40B4-BE49-F238E27FC236}">
                <a16:creationId xmlns:a16="http://schemas.microsoft.com/office/drawing/2014/main" id="{57472922-EAF9-8EDA-0C25-CCE01B383C5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9700CD55-9EE4-F43F-113C-E0C323D5666C}"/>
              </a:ext>
            </a:extLst>
          </p:cNvPr>
          <p:cNvSpPr>
            <a:spLocks noGrp="1"/>
          </p:cNvSpPr>
          <p:nvPr>
            <p:ph type="sldNum" sz="quarter" idx="11"/>
          </p:nvPr>
        </p:nvSpPr>
        <p:spPr/>
        <p:txBody>
          <a:bodyPr/>
          <a:lstStyle/>
          <a:p>
            <a:fld id="{48CDDC0F-11FB-354C-A722-8F92F9F69110}" type="slidenum">
              <a:rPr lang="en-US" smtClean="0"/>
              <a:t>10</a:t>
            </a:fld>
            <a:endParaRPr lang="en-US" dirty="0"/>
          </a:p>
        </p:txBody>
      </p:sp>
    </p:spTree>
    <p:extLst>
      <p:ext uri="{BB962C8B-B14F-4D97-AF65-F5344CB8AC3E}">
        <p14:creationId xmlns:p14="http://schemas.microsoft.com/office/powerpoint/2010/main" val="232018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E41405-F9D2-C626-C051-D385F31570C2}"/>
              </a:ext>
            </a:extLst>
          </p:cNvPr>
          <p:cNvSpPr>
            <a:spLocks noGrp="1"/>
          </p:cNvSpPr>
          <p:nvPr>
            <p:ph type="title" idx="4294967295"/>
          </p:nvPr>
        </p:nvSpPr>
        <p:spPr>
          <a:xfrm>
            <a:off x="390931" y="494163"/>
            <a:ext cx="10409574" cy="628439"/>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mn-lt"/>
                <a:ea typeface="+mn-ea"/>
                <a:cs typeface="+mn-cs"/>
              </a:rPr>
              <a:t>2. Assurance Argument </a:t>
            </a:r>
          </a:p>
        </p:txBody>
      </p:sp>
      <p:sp>
        <p:nvSpPr>
          <p:cNvPr id="6" name="Content Placeholder 5">
            <a:extLst>
              <a:ext uri="{FF2B5EF4-FFF2-40B4-BE49-F238E27FC236}">
                <a16:creationId xmlns:a16="http://schemas.microsoft.com/office/drawing/2014/main" id="{8110C1E9-D78A-8BF8-FCFC-DDFFFBA3A176}"/>
              </a:ext>
            </a:extLst>
          </p:cNvPr>
          <p:cNvSpPr>
            <a:spLocks noGrp="1"/>
          </p:cNvSpPr>
          <p:nvPr>
            <p:ph idx="1"/>
          </p:nvPr>
        </p:nvSpPr>
        <p:spPr>
          <a:xfrm>
            <a:off x="390931" y="1414202"/>
            <a:ext cx="11695052" cy="4351338"/>
          </a:xfrm>
        </p:spPr>
        <p:txBody>
          <a:bodyPr>
            <a:noAutofit/>
          </a:bodyPr>
          <a:lstStyle/>
          <a:p>
            <a:pPr>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In progress: narrative + evidentiary documents supporting claims made in the narrative</a:t>
            </a:r>
          </a:p>
          <a:p>
            <a:pPr>
              <a:lnSpc>
                <a:spcPct val="107000"/>
              </a:lnSpc>
              <a:spcBef>
                <a:spcPts val="0"/>
              </a:spcBef>
            </a:pPr>
            <a:endParaRPr lang="en-US" sz="20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Writing Teams</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Criterion 1: Jim Mancall and Enrique Romo</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Criterion 2: Kim Hennessy and Deb Licht</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Criterion 3: Deb Licht, Maria Mesa, and Darlene Melby</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Criterion 4: Deb Licht and Patricia Grandieu</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Criterion 5: Darlene Melby, Jim Mancall, and Patricia Grandieu</a:t>
            </a:r>
          </a:p>
          <a:p>
            <a:pPr marL="1143000" marR="0" lvl="2" indent="-228600">
              <a:lnSpc>
                <a:spcPct val="107000"/>
              </a:lnSpc>
              <a:spcBef>
                <a:spcPts val="0"/>
              </a:spcBef>
              <a:spcAft>
                <a:spcPts val="0"/>
              </a:spcAft>
              <a:buFont typeface="Wingdings" panose="05000000000000000000" pitchFamily="2" charset="2"/>
              <a:buChar char=""/>
            </a:pPr>
            <a:endParaRPr lang="en-US" sz="20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Timeline: </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Early December to early January: Review</a:t>
            </a:r>
          </a:p>
          <a:p>
            <a:pPr lvl="1">
              <a:lnSpc>
                <a:spcPct val="107000"/>
              </a:lnSpc>
              <a:spcBef>
                <a:spcPts val="0"/>
              </a:spcBef>
            </a:pPr>
            <a:r>
              <a:rPr lang="en-US" sz="2000" kern="100" dirty="0">
                <a:latin typeface="+mn-lt"/>
                <a:ea typeface="Aptos" panose="020B0004020202020204" pitchFamily="34" charset="0"/>
                <a:cs typeface="Times New Roman" panose="02020603050405020304" pitchFamily="18" charset="0"/>
              </a:rPr>
              <a:t>By mid-January: </a:t>
            </a:r>
            <a:r>
              <a:rPr lang="en-US" sz="2000" kern="100" dirty="0">
                <a:effectLst/>
                <a:latin typeface="+mn-lt"/>
                <a:ea typeface="Aptos" panose="020B0004020202020204" pitchFamily="34" charset="0"/>
                <a:cs typeface="Times New Roman" panose="02020603050405020304" pitchFamily="18" charset="0"/>
              </a:rPr>
              <a:t>Incorporate feedback + upload narrative and evidence files into Assurance System</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January 17: Lock </a:t>
            </a:r>
            <a:r>
              <a:rPr lang="en-US" sz="2000" kern="100" dirty="0">
                <a:latin typeface="+mn-lt"/>
                <a:ea typeface="Aptos" panose="020B0004020202020204" pitchFamily="34" charset="0"/>
                <a:cs typeface="Times New Roman" panose="02020603050405020304" pitchFamily="18" charset="0"/>
              </a:rPr>
              <a:t>date </a:t>
            </a:r>
            <a:r>
              <a:rPr lang="en-US" sz="2000" kern="100" dirty="0">
                <a:effectLst/>
                <a:latin typeface="+mn-lt"/>
                <a:ea typeface="Aptos" panose="020B0004020202020204" pitchFamily="34" charset="0"/>
                <a:cs typeface="Times New Roman" panose="02020603050405020304" pitchFamily="18" charset="0"/>
              </a:rPr>
              <a:t>for mock visit</a:t>
            </a:r>
          </a:p>
          <a:p>
            <a:pPr lvl="1">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March 17: Lock date for actual HLC visit </a:t>
            </a:r>
          </a:p>
        </p:txBody>
      </p:sp>
      <p:sp>
        <p:nvSpPr>
          <p:cNvPr id="2" name="Footer Placeholder 1">
            <a:extLst>
              <a:ext uri="{FF2B5EF4-FFF2-40B4-BE49-F238E27FC236}">
                <a16:creationId xmlns:a16="http://schemas.microsoft.com/office/drawing/2014/main" id="{2175FE6A-1524-1636-A579-88F7C2E6E1AF}"/>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0C7DFB65-C358-D1E1-6226-2D34074A708A}"/>
              </a:ext>
            </a:extLst>
          </p:cNvPr>
          <p:cNvSpPr>
            <a:spLocks noGrp="1"/>
          </p:cNvSpPr>
          <p:nvPr>
            <p:ph type="sldNum" sz="quarter" idx="11"/>
          </p:nvPr>
        </p:nvSpPr>
        <p:spPr/>
        <p:txBody>
          <a:bodyPr/>
          <a:lstStyle/>
          <a:p>
            <a:fld id="{48CDDC0F-11FB-354C-A722-8F92F9F69110}" type="slidenum">
              <a:rPr lang="en-US" smtClean="0"/>
              <a:t>11</a:t>
            </a:fld>
            <a:endParaRPr lang="en-US" dirty="0"/>
          </a:p>
        </p:txBody>
      </p:sp>
    </p:spTree>
    <p:extLst>
      <p:ext uri="{BB962C8B-B14F-4D97-AF65-F5344CB8AC3E}">
        <p14:creationId xmlns:p14="http://schemas.microsoft.com/office/powerpoint/2010/main" val="323472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E41405-F9D2-C626-C051-D385F31570C2}"/>
              </a:ext>
            </a:extLst>
          </p:cNvPr>
          <p:cNvSpPr>
            <a:spLocks noGrp="1"/>
          </p:cNvSpPr>
          <p:nvPr>
            <p:ph type="title" idx="4294967295"/>
          </p:nvPr>
        </p:nvSpPr>
        <p:spPr>
          <a:xfrm>
            <a:off x="390931" y="494163"/>
            <a:ext cx="10409574" cy="628439"/>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mn-lt"/>
                <a:ea typeface="+mn-ea"/>
                <a:cs typeface="+mn-cs"/>
              </a:rPr>
              <a:t>3. Mock Visit, February 17 &amp; 18 </a:t>
            </a:r>
          </a:p>
        </p:txBody>
      </p:sp>
      <p:sp>
        <p:nvSpPr>
          <p:cNvPr id="6" name="Content Placeholder 5">
            <a:extLst>
              <a:ext uri="{FF2B5EF4-FFF2-40B4-BE49-F238E27FC236}">
                <a16:creationId xmlns:a16="http://schemas.microsoft.com/office/drawing/2014/main" id="{8110C1E9-D78A-8BF8-FCFC-DDFFFBA3A176}"/>
              </a:ext>
            </a:extLst>
          </p:cNvPr>
          <p:cNvSpPr>
            <a:spLocks noGrp="1"/>
          </p:cNvSpPr>
          <p:nvPr>
            <p:ph idx="1"/>
          </p:nvPr>
        </p:nvSpPr>
        <p:spPr>
          <a:xfrm>
            <a:off x="390931" y="1518374"/>
            <a:ext cx="11695052" cy="4351338"/>
          </a:xfrm>
        </p:spPr>
        <p:txBody>
          <a:bodyPr>
            <a:normAutofit/>
          </a:bodyPr>
          <a:lstStyle/>
          <a:p>
            <a:pPr>
              <a:lnSpc>
                <a:spcPct val="107000"/>
              </a:lnSpc>
              <a:spcBef>
                <a:spcPts val="0"/>
              </a:spcBef>
            </a:pPr>
            <a:r>
              <a:rPr lang="en-US" sz="2400" kern="100" dirty="0">
                <a:effectLst/>
                <a:latin typeface="+mn-lt"/>
                <a:ea typeface="Aptos" panose="020B0004020202020204" pitchFamily="34" charset="0"/>
                <a:cs typeface="Times New Roman" panose="02020603050405020304" pitchFamily="18" charset="0"/>
              </a:rPr>
              <a:t>Objective: prepare PPSC for the actual visit</a:t>
            </a:r>
          </a:p>
          <a:p>
            <a:pPr marL="0" indent="0">
              <a:lnSpc>
                <a:spcPct val="107000"/>
              </a:lnSpc>
              <a:spcBef>
                <a:spcPts val="0"/>
              </a:spcBef>
              <a:buNone/>
            </a:pPr>
            <a:endParaRPr lang="en-US" sz="2400" kern="100" dirty="0">
              <a:latin typeface="+mn-lt"/>
              <a:ea typeface="Aptos" panose="020B0004020202020204" pitchFamily="34" charset="0"/>
              <a:cs typeface="Times New Roman" panose="02020603050405020304" pitchFamily="18" charset="0"/>
            </a:endParaRPr>
          </a:p>
          <a:p>
            <a:pPr>
              <a:lnSpc>
                <a:spcPct val="107000"/>
              </a:lnSpc>
              <a:spcBef>
                <a:spcPts val="0"/>
              </a:spcBef>
            </a:pPr>
            <a:r>
              <a:rPr lang="en-US" sz="2400" kern="100" dirty="0">
                <a:latin typeface="+mn-lt"/>
                <a:ea typeface="Aptos" panose="020B0004020202020204" pitchFamily="34" charset="0"/>
                <a:cs typeface="Times New Roman" panose="02020603050405020304" pitchFamily="18" charset="0"/>
              </a:rPr>
              <a:t>Three</a:t>
            </a:r>
            <a:r>
              <a:rPr lang="en-US" sz="2400" kern="100" dirty="0">
                <a:effectLst/>
                <a:latin typeface="+mn-lt"/>
                <a:ea typeface="Aptos" panose="020B0004020202020204" pitchFamily="34" charset="0"/>
                <a:cs typeface="Times New Roman" panose="02020603050405020304" pitchFamily="18" charset="0"/>
              </a:rPr>
              <a:t> experienced HLC reviewers:</a:t>
            </a:r>
          </a:p>
          <a:p>
            <a:pPr lvl="1">
              <a:lnSpc>
                <a:spcPct val="107000"/>
              </a:lnSpc>
              <a:spcBef>
                <a:spcPts val="0"/>
              </a:spcBef>
            </a:pPr>
            <a:r>
              <a:rPr lang="en-US" sz="2400" kern="100" dirty="0">
                <a:effectLst/>
                <a:latin typeface="+mn-lt"/>
                <a:ea typeface="Aptos" panose="020B0004020202020204" pitchFamily="34" charset="0"/>
                <a:cs typeface="Times New Roman" panose="02020603050405020304" pitchFamily="18" charset="0"/>
              </a:rPr>
              <a:t> Janna Oakes (CO), Jennifer Miller (Iowa), and Tristan Londre</a:t>
            </a:r>
            <a:r>
              <a:rPr lang="en-US" sz="2400" kern="100" dirty="0">
                <a:latin typeface="+mn-lt"/>
                <a:ea typeface="Aptos" panose="020B0004020202020204" pitchFamily="34" charset="0"/>
                <a:cs typeface="Times New Roman" panose="02020603050405020304" pitchFamily="18" charset="0"/>
              </a:rPr>
              <a:t> </a:t>
            </a:r>
            <a:r>
              <a:rPr lang="en-US" sz="2400" kern="100" dirty="0">
                <a:effectLst/>
                <a:latin typeface="+mn-lt"/>
                <a:ea typeface="Aptos" panose="020B0004020202020204" pitchFamily="34" charset="0"/>
                <a:cs typeface="Times New Roman" panose="02020603050405020304" pitchFamily="18" charset="0"/>
              </a:rPr>
              <a:t>(Missouri)</a:t>
            </a:r>
          </a:p>
          <a:p>
            <a:pPr>
              <a:lnSpc>
                <a:spcPct val="107000"/>
              </a:lnSpc>
              <a:spcBef>
                <a:spcPts val="0"/>
              </a:spcBef>
            </a:pPr>
            <a:endParaRPr lang="en-US" sz="24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mn-lt"/>
                <a:ea typeface="Aptos" panose="020B0004020202020204" pitchFamily="34" charset="0"/>
                <a:cs typeface="Times New Roman" panose="02020603050405020304" pitchFamily="18" charset="0"/>
              </a:rPr>
              <a:t>Within 10 days of the mock visit, PPSC will receive </a:t>
            </a:r>
            <a:endParaRPr lang="en-US" sz="2400" dirty="0">
              <a:effectLst/>
              <a:latin typeface="+mn-lt"/>
              <a:ea typeface="MS Mincho" panose="02020609040205080304" pitchFamily="49" charset="-128"/>
              <a:cs typeface="Times New Roman" panose="02020603050405020304" pitchFamily="18" charset="0"/>
            </a:endParaRPr>
          </a:p>
          <a:p>
            <a:pPr lvl="1">
              <a:lnSpc>
                <a:spcPct val="107000"/>
              </a:lnSpc>
              <a:spcBef>
                <a:spcPts val="0"/>
              </a:spcBef>
              <a:spcAft>
                <a:spcPts val="800"/>
              </a:spcAft>
            </a:pPr>
            <a:r>
              <a:rPr lang="en-US" sz="2400" dirty="0">
                <a:effectLst/>
                <a:latin typeface="+mn-lt"/>
                <a:ea typeface="MS Mincho" panose="02020609040205080304" pitchFamily="49" charset="-128"/>
                <a:cs typeface="Times New Roman" panose="02020603050405020304" pitchFamily="18" charset="0"/>
              </a:rPr>
              <a:t>feedback regarding the draft Assurance Argument and quality of evidence</a:t>
            </a:r>
          </a:p>
          <a:p>
            <a:pPr lvl="1">
              <a:lnSpc>
                <a:spcPct val="107000"/>
              </a:lnSpc>
              <a:spcBef>
                <a:spcPts val="0"/>
              </a:spcBef>
              <a:spcAft>
                <a:spcPts val="800"/>
              </a:spcAft>
            </a:pPr>
            <a:r>
              <a:rPr lang="en-US" sz="2400" dirty="0">
                <a:effectLst/>
                <a:latin typeface="+mn-lt"/>
                <a:ea typeface="MS Mincho" panose="02020609040205080304" pitchFamily="49" charset="-128"/>
                <a:cs typeface="Times New Roman" panose="02020603050405020304" pitchFamily="18" charset="0"/>
              </a:rPr>
              <a:t>an assessment of the preparedness of the PPSC community</a:t>
            </a:r>
          </a:p>
          <a:p>
            <a:pPr lvl="1">
              <a:lnSpc>
                <a:spcPct val="107000"/>
              </a:lnSpc>
              <a:spcBef>
                <a:spcPts val="0"/>
              </a:spcBef>
              <a:spcAft>
                <a:spcPts val="800"/>
              </a:spcAft>
            </a:pPr>
            <a:r>
              <a:rPr lang="en-US" sz="2400" dirty="0">
                <a:effectLst/>
                <a:latin typeface="+mn-lt"/>
                <a:ea typeface="MS Mincho" panose="02020609040205080304" pitchFamily="49" charset="-128"/>
                <a:cs typeface="Times New Roman" panose="02020603050405020304" pitchFamily="18" charset="0"/>
              </a:rPr>
              <a:t>recommendations for improvement (if any)</a:t>
            </a:r>
            <a:br>
              <a:rPr lang="en-US" sz="2400" dirty="0">
                <a:effectLst/>
                <a:latin typeface="+mn-lt"/>
                <a:ea typeface="MS Mincho" panose="02020609040205080304" pitchFamily="49" charset="-128"/>
                <a:cs typeface="Times New Roman" panose="02020603050405020304" pitchFamily="18" charset="0"/>
              </a:rPr>
            </a:br>
            <a:endParaRPr lang="en-US" sz="2400" kern="100" dirty="0">
              <a:effectLst/>
              <a:latin typeface="+mn-lt"/>
              <a:ea typeface="Aptos" panose="020B000402020202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9EFE265-BECD-D219-0C75-86C85B50DD3B}"/>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C8167947-C9F8-E0DB-1CF0-CE00B5B78B33}"/>
              </a:ext>
            </a:extLst>
          </p:cNvPr>
          <p:cNvSpPr>
            <a:spLocks noGrp="1"/>
          </p:cNvSpPr>
          <p:nvPr>
            <p:ph type="sldNum" sz="quarter" idx="11"/>
          </p:nvPr>
        </p:nvSpPr>
        <p:spPr/>
        <p:txBody>
          <a:bodyPr/>
          <a:lstStyle/>
          <a:p>
            <a:fld id="{48CDDC0F-11FB-354C-A722-8F92F9F69110}" type="slidenum">
              <a:rPr lang="en-US" smtClean="0"/>
              <a:t>12</a:t>
            </a:fld>
            <a:endParaRPr lang="en-US" dirty="0"/>
          </a:p>
        </p:txBody>
      </p:sp>
    </p:spTree>
    <p:extLst>
      <p:ext uri="{BB962C8B-B14F-4D97-AF65-F5344CB8AC3E}">
        <p14:creationId xmlns:p14="http://schemas.microsoft.com/office/powerpoint/2010/main" val="312145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E41405-F9D2-C626-C051-D385F31570C2}"/>
              </a:ext>
            </a:extLst>
          </p:cNvPr>
          <p:cNvSpPr>
            <a:spLocks noGrp="1"/>
          </p:cNvSpPr>
          <p:nvPr>
            <p:ph type="title" idx="4294967295"/>
          </p:nvPr>
        </p:nvSpPr>
        <p:spPr>
          <a:xfrm>
            <a:off x="891213" y="494162"/>
            <a:ext cx="10409574" cy="628439"/>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mn-lt"/>
                <a:ea typeface="+mn-ea"/>
                <a:cs typeface="+mn-cs"/>
              </a:rPr>
              <a:t>4. Student Opinion Survey</a:t>
            </a:r>
          </a:p>
        </p:txBody>
      </p:sp>
      <p:sp>
        <p:nvSpPr>
          <p:cNvPr id="6" name="Content Placeholder 5">
            <a:extLst>
              <a:ext uri="{FF2B5EF4-FFF2-40B4-BE49-F238E27FC236}">
                <a16:creationId xmlns:a16="http://schemas.microsoft.com/office/drawing/2014/main" id="{8110C1E9-D78A-8BF8-FCFC-DDFFFBA3A176}"/>
              </a:ext>
            </a:extLst>
          </p:cNvPr>
          <p:cNvSpPr>
            <a:spLocks noGrp="1"/>
          </p:cNvSpPr>
          <p:nvPr>
            <p:ph idx="1"/>
          </p:nvPr>
        </p:nvSpPr>
        <p:spPr>
          <a:xfrm>
            <a:off x="294857" y="1497492"/>
            <a:ext cx="11602286" cy="3557209"/>
          </a:xfrm>
        </p:spPr>
        <p:txBody>
          <a:bodyPr>
            <a:noAutofit/>
          </a:bodyPr>
          <a:lstStyle/>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Mid-February, PPSC will share the survey link with all students. A reminder email will be sent at least four days later. The survey will remain open for 10 days.</a:t>
            </a: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mn-lt"/>
              <a:ea typeface="+mn-ea"/>
              <a:cs typeface="+mn-cs"/>
            </a:endParaRP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Purpose: Allow all students, rather than just students who happen to be on campus at the time of a visit, to voice opinions on questions important to them.</a:t>
            </a: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effectLst/>
              <a:uLnTx/>
              <a:uFillTx/>
              <a:latin typeface="+mn-lt"/>
              <a:ea typeface="+mn-ea"/>
              <a:cs typeface="+mn-cs"/>
            </a:endParaRP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Results are intended to help the peer review team identify possible questions for its meetings with faculty, staff and students during the visit.</a:t>
            </a: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2000" b="0" i="0" u="none" strike="noStrike" kern="100" cap="none" spc="0" normalizeH="0" baseline="0" noProof="0" dirty="0">
              <a:ln>
                <a:noFill/>
              </a:ln>
              <a:effectLst/>
              <a:uLnTx/>
              <a:uFillTx/>
              <a:latin typeface="+mn-lt"/>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2000" b="0" i="0" u="none" strike="noStrike" kern="100" cap="none" spc="0" normalizeH="0" baseline="0" noProof="0" dirty="0">
                <a:ln>
                  <a:noFill/>
                </a:ln>
                <a:effectLst/>
                <a:uLnTx/>
                <a:uFillTx/>
                <a:latin typeface="+mn-lt"/>
                <a:ea typeface="Aptos" panose="020B0004020202020204" pitchFamily="34" charset="0"/>
                <a:cs typeface="Times New Roman" panose="02020603050405020304" pitchFamily="18" charset="0"/>
              </a:rPr>
              <a:t>15 close-ended questions + one open-ended question for comments</a:t>
            </a:r>
          </a:p>
          <a:p>
            <a:pPr lvl="1">
              <a:lnSpc>
                <a:spcPct val="107000"/>
              </a:lnSpc>
              <a:spcBef>
                <a:spcPts val="0"/>
              </a:spcBef>
              <a:defRPr/>
            </a:pPr>
            <a:r>
              <a:rPr kumimoji="0" lang="en-US" sz="2000" b="0" i="0" u="none" strike="noStrike" kern="100" cap="none" spc="0" normalizeH="0" baseline="0" noProof="0" dirty="0">
                <a:ln>
                  <a:noFill/>
                </a:ln>
                <a:effectLst/>
                <a:uLnTx/>
                <a:uFillTx/>
                <a:latin typeface="+mn-lt"/>
                <a:ea typeface="Aptos" panose="020B0004020202020204" pitchFamily="34" charset="0"/>
                <a:cs typeface="Times New Roman" panose="02020603050405020304" pitchFamily="18" charset="0"/>
              </a:rPr>
              <a:t>enrollment process, cost of attendance, financial aid, academic advising, availability of courses, quality of instruction, support services, overall satisfaction</a:t>
            </a:r>
          </a:p>
        </p:txBody>
      </p:sp>
      <p:sp>
        <p:nvSpPr>
          <p:cNvPr id="2" name="Footer Placeholder 1">
            <a:extLst>
              <a:ext uri="{FF2B5EF4-FFF2-40B4-BE49-F238E27FC236}">
                <a16:creationId xmlns:a16="http://schemas.microsoft.com/office/drawing/2014/main" id="{F08B0810-8BD4-4090-FED8-F2A209F0624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A15609DB-EAA0-90AA-F98B-CEF9C1649BFF}"/>
              </a:ext>
            </a:extLst>
          </p:cNvPr>
          <p:cNvSpPr>
            <a:spLocks noGrp="1"/>
          </p:cNvSpPr>
          <p:nvPr>
            <p:ph type="sldNum" sz="quarter" idx="11"/>
          </p:nvPr>
        </p:nvSpPr>
        <p:spPr/>
        <p:txBody>
          <a:bodyPr/>
          <a:lstStyle/>
          <a:p>
            <a:fld id="{48CDDC0F-11FB-354C-A722-8F92F9F69110}" type="slidenum">
              <a:rPr lang="en-US" smtClean="0"/>
              <a:t>13</a:t>
            </a:fld>
            <a:endParaRPr lang="en-US" dirty="0"/>
          </a:p>
        </p:txBody>
      </p:sp>
    </p:spTree>
    <p:extLst>
      <p:ext uri="{BB962C8B-B14F-4D97-AF65-F5344CB8AC3E}">
        <p14:creationId xmlns:p14="http://schemas.microsoft.com/office/powerpoint/2010/main" val="116210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E41405-F9D2-C626-C051-D385F31570C2}"/>
              </a:ext>
            </a:extLst>
          </p:cNvPr>
          <p:cNvSpPr>
            <a:spLocks noGrp="1"/>
          </p:cNvSpPr>
          <p:nvPr>
            <p:ph type="title" idx="4294967295"/>
          </p:nvPr>
        </p:nvSpPr>
        <p:spPr>
          <a:xfrm>
            <a:off x="2481943" y="155927"/>
            <a:ext cx="7409922" cy="628439"/>
          </a:xfrm>
          <a:prstGeom prst="rect">
            <a:avLst/>
          </a:prstGeom>
          <a:solidFill>
            <a:schemeClr val="accent1"/>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lt1"/>
                </a:solidFill>
                <a:effectLst/>
                <a:uLnTx/>
                <a:uFillTx/>
                <a:latin typeface="+mn-lt"/>
                <a:ea typeface="+mn-ea"/>
                <a:cs typeface="+mn-cs"/>
              </a:rPr>
              <a:t>5. Actual On-site Visit, April 14 &amp; 15</a:t>
            </a:r>
          </a:p>
        </p:txBody>
      </p:sp>
      <p:sp>
        <p:nvSpPr>
          <p:cNvPr id="6" name="Content Placeholder 5">
            <a:extLst>
              <a:ext uri="{FF2B5EF4-FFF2-40B4-BE49-F238E27FC236}">
                <a16:creationId xmlns:a16="http://schemas.microsoft.com/office/drawing/2014/main" id="{8110C1E9-D78A-8BF8-FCFC-DDFFFBA3A176}"/>
              </a:ext>
            </a:extLst>
          </p:cNvPr>
          <p:cNvSpPr>
            <a:spLocks noGrp="1"/>
          </p:cNvSpPr>
          <p:nvPr>
            <p:ph idx="1"/>
          </p:nvPr>
        </p:nvSpPr>
        <p:spPr>
          <a:xfrm>
            <a:off x="202493" y="995155"/>
            <a:ext cx="11602286" cy="1384151"/>
          </a:xfrm>
        </p:spPr>
        <p:txBody>
          <a:bodyPr>
            <a:noAutofit/>
          </a:bodyPr>
          <a:lstStyle/>
          <a:p>
            <a:pPr>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Purpose: </a:t>
            </a:r>
            <a:r>
              <a:rPr lang="en-US" sz="1800" kern="100" dirty="0">
                <a:effectLst/>
                <a:latin typeface="+mn-lt"/>
                <a:ea typeface="Aptos" panose="020B0004020202020204" pitchFamily="34" charset="0"/>
                <a:cs typeface="Times New Roman" panose="02020603050405020304" pitchFamily="18" charset="0"/>
              </a:rPr>
              <a:t>verify accuracy of narrative, collect additional information/evidence, make recommendations on reaffirmation of accreditation to the Institutional Actions Council (IAC)</a:t>
            </a:r>
          </a:p>
          <a:p>
            <a:pPr>
              <a:lnSpc>
                <a:spcPct val="107000"/>
              </a:lnSpc>
              <a:spcBef>
                <a:spcPts val="0"/>
              </a:spcBef>
            </a:pPr>
            <a:endParaRPr lang="en-US" sz="20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pPr>
            <a:r>
              <a:rPr lang="en-US" sz="2000" kern="100" dirty="0">
                <a:effectLst/>
                <a:latin typeface="+mn-lt"/>
                <a:ea typeface="Aptos" panose="020B0004020202020204" pitchFamily="34" charset="0"/>
                <a:cs typeface="Times New Roman" panose="02020603050405020304" pitchFamily="18" charset="0"/>
              </a:rPr>
              <a:t>Review </a:t>
            </a:r>
            <a:r>
              <a:rPr lang="en-US" sz="2000" kern="100" dirty="0">
                <a:latin typeface="+mn-lt"/>
                <a:ea typeface="Aptos" panose="020B0004020202020204" pitchFamily="34" charset="0"/>
                <a:cs typeface="Times New Roman" panose="02020603050405020304" pitchFamily="18" charset="0"/>
              </a:rPr>
              <a:t>T</a:t>
            </a:r>
            <a:r>
              <a:rPr lang="en-US" sz="2000" kern="100" dirty="0">
                <a:effectLst/>
                <a:latin typeface="+mn-lt"/>
                <a:ea typeface="Aptos" panose="020B0004020202020204" pitchFamily="34" charset="0"/>
                <a:cs typeface="Times New Roman" panose="02020603050405020304" pitchFamily="18" charset="0"/>
              </a:rPr>
              <a:t>eam </a:t>
            </a:r>
          </a:p>
          <a:p>
            <a:pPr>
              <a:lnSpc>
                <a:spcPct val="107000"/>
              </a:lnSpc>
              <a:spcBef>
                <a:spcPts val="0"/>
              </a:spcBef>
            </a:pPr>
            <a:endParaRPr lang="en-US" sz="2000" kern="100" dirty="0">
              <a:effectLst/>
              <a:latin typeface="+mn-lt"/>
              <a:ea typeface="Aptos" panose="020B000402020202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50B00F1-66E5-6782-2890-ECFB048DAC48}"/>
              </a:ext>
            </a:extLst>
          </p:cNvPr>
          <p:cNvGraphicFramePr>
            <a:graphicFrameLocks noGrp="1"/>
          </p:cNvGraphicFramePr>
          <p:nvPr>
            <p:extLst>
              <p:ext uri="{D42A27DB-BD31-4B8C-83A1-F6EECF244321}">
                <p14:modId xmlns:p14="http://schemas.microsoft.com/office/powerpoint/2010/main" val="3943140279"/>
              </p:ext>
            </p:extLst>
          </p:nvPr>
        </p:nvGraphicFramePr>
        <p:xfrm>
          <a:off x="472751" y="2344552"/>
          <a:ext cx="11367796" cy="1520190"/>
        </p:xfrm>
        <a:graphic>
          <a:graphicData uri="http://schemas.openxmlformats.org/drawingml/2006/table">
            <a:tbl>
              <a:tblPr firstRow="1">
                <a:tableStyleId>{5C22544A-7EE6-4342-B048-85BDC9FD1C3A}</a:tableStyleId>
              </a:tblPr>
              <a:tblGrid>
                <a:gridCol w="1859902">
                  <a:extLst>
                    <a:ext uri="{9D8B030D-6E8A-4147-A177-3AD203B41FA5}">
                      <a16:colId xmlns:a16="http://schemas.microsoft.com/office/drawing/2014/main" val="3857916584"/>
                    </a:ext>
                  </a:extLst>
                </a:gridCol>
                <a:gridCol w="3769567">
                  <a:extLst>
                    <a:ext uri="{9D8B030D-6E8A-4147-A177-3AD203B41FA5}">
                      <a16:colId xmlns:a16="http://schemas.microsoft.com/office/drawing/2014/main" val="4096838866"/>
                    </a:ext>
                  </a:extLst>
                </a:gridCol>
                <a:gridCol w="5738327">
                  <a:extLst>
                    <a:ext uri="{9D8B030D-6E8A-4147-A177-3AD203B41FA5}">
                      <a16:colId xmlns:a16="http://schemas.microsoft.com/office/drawing/2014/main" val="1165860584"/>
                    </a:ext>
                  </a:extLst>
                </a:gridCol>
              </a:tblGrid>
              <a:tr h="190500">
                <a:tc>
                  <a:txBody>
                    <a:bodyPr/>
                    <a:lstStyle/>
                    <a:p>
                      <a:pPr algn="l" fontAlgn="b"/>
                      <a:r>
                        <a:rPr lang="en-US" sz="1600" u="none" strike="noStrike" dirty="0">
                          <a:effectLst/>
                        </a:rPr>
                        <a:t>Name</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Title</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Institution</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1878060"/>
                  </a:ext>
                </a:extLst>
              </a:tr>
              <a:tr h="190500">
                <a:tc>
                  <a:txBody>
                    <a:bodyPr/>
                    <a:lstStyle/>
                    <a:p>
                      <a:pPr algn="l" fontAlgn="b"/>
                      <a:r>
                        <a:rPr lang="en-US" sz="1600" u="none" strike="noStrike" dirty="0">
                          <a:effectLst/>
                        </a:rPr>
                        <a:t>Randall Fletcher</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VP of Academic &amp; Student Affairs</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Eastern Florida State College, FL</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4819210"/>
                  </a:ext>
                </a:extLst>
              </a:tr>
              <a:tr h="190500">
                <a:tc>
                  <a:txBody>
                    <a:bodyPr/>
                    <a:lstStyle/>
                    <a:p>
                      <a:pPr algn="l" fontAlgn="b"/>
                      <a:r>
                        <a:rPr lang="en-US" sz="1600" u="none" strike="noStrike" dirty="0">
                          <a:effectLst/>
                        </a:rPr>
                        <a:t>Kaylyn Bondy</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VP for Student Affairs, Title IX Coordinator</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Bismarck State College, ND</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15737604"/>
                  </a:ext>
                </a:extLst>
              </a:tr>
              <a:tr h="190500">
                <a:tc>
                  <a:txBody>
                    <a:bodyPr/>
                    <a:lstStyle/>
                    <a:p>
                      <a:pPr algn="l" fontAlgn="b"/>
                      <a:r>
                        <a:rPr lang="en-US" sz="1600" u="none" strike="noStrike" dirty="0">
                          <a:effectLst/>
                        </a:rPr>
                        <a:t>Gene Kramer</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Professor</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University of Cincinnati Blue Ash College, OH</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99124240"/>
                  </a:ext>
                </a:extLst>
              </a:tr>
              <a:tr h="190500">
                <a:tc>
                  <a:txBody>
                    <a:bodyPr/>
                    <a:lstStyle/>
                    <a:p>
                      <a:pPr algn="l" fontAlgn="b"/>
                      <a:r>
                        <a:rPr lang="en-US" sz="1600" u="none" strike="noStrike" dirty="0">
                          <a:effectLst/>
                        </a:rPr>
                        <a:t>Ronna Vanderslice</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VP for Academic Affairs</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Oklahoma State University Institute of Technology-Okmulgee, OK</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97202963"/>
                  </a:ext>
                </a:extLst>
              </a:tr>
              <a:tr h="190500">
                <a:tc>
                  <a:txBody>
                    <a:bodyPr/>
                    <a:lstStyle/>
                    <a:p>
                      <a:pPr algn="l" fontAlgn="b"/>
                      <a:r>
                        <a:rPr lang="en-US" sz="1600" u="none" strike="noStrike" dirty="0">
                          <a:effectLst/>
                        </a:rPr>
                        <a:t>Courtney Bruch</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Director of Assessment and Accreditation</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US" sz="1600" u="none" strike="noStrike" dirty="0">
                          <a:effectLst/>
                        </a:rPr>
                        <a:t>Northern New Mexico College, NM</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93986924"/>
                  </a:ext>
                </a:extLst>
              </a:tr>
            </a:tbl>
          </a:graphicData>
        </a:graphic>
      </p:graphicFrame>
      <p:sp>
        <p:nvSpPr>
          <p:cNvPr id="12" name="TextBox 11">
            <a:extLst>
              <a:ext uri="{FF2B5EF4-FFF2-40B4-BE49-F238E27FC236}">
                <a16:creationId xmlns:a16="http://schemas.microsoft.com/office/drawing/2014/main" id="{4ED30B7C-AC7A-9D7C-91DB-3E05DAD47E65}"/>
              </a:ext>
            </a:extLst>
          </p:cNvPr>
          <p:cNvSpPr txBox="1"/>
          <p:nvPr/>
        </p:nvSpPr>
        <p:spPr>
          <a:xfrm>
            <a:off x="202493" y="4084240"/>
            <a:ext cx="11880650" cy="1990738"/>
          </a:xfrm>
          <a:prstGeom prst="rect">
            <a:avLst/>
          </a:prstGeom>
          <a:noFill/>
        </p:spPr>
        <p:txBody>
          <a:bodyPr wrap="square">
            <a:spAutoFit/>
          </a:bodyPr>
          <a:lstStyle/>
          <a:p>
            <a:pPr marL="233363">
              <a:lnSpc>
                <a:spcPct val="107000"/>
              </a:lnSpc>
              <a:spcBef>
                <a:spcPts val="0"/>
              </a:spcBef>
            </a:pPr>
            <a:r>
              <a:rPr lang="en-US" sz="2000" kern="100" dirty="0">
                <a:effectLst/>
                <a:ea typeface="Aptos" panose="020B0004020202020204" pitchFamily="34" charset="0"/>
                <a:cs typeface="Times New Roman" panose="02020603050405020304" pitchFamily="18" charset="0"/>
              </a:rPr>
              <a:t>Before the visit: </a:t>
            </a:r>
          </a:p>
          <a:p>
            <a:pPr marL="742950" lvl="1" indent="-285750">
              <a:lnSpc>
                <a:spcPct val="107000"/>
              </a:lnSpc>
              <a:spcBef>
                <a:spcPts val="0"/>
              </a:spcBef>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Phone meetings to share first impressions + identify strengths</a:t>
            </a:r>
            <a:r>
              <a:rPr lang="en-US" sz="1600" kern="100" dirty="0">
                <a:ea typeface="Aptos" panose="020B0004020202020204" pitchFamily="34" charset="0"/>
                <a:cs typeface="Times New Roman" panose="02020603050405020304" pitchFamily="18" charset="0"/>
              </a:rPr>
              <a:t> and</a:t>
            </a:r>
            <a:r>
              <a:rPr lang="en-US" sz="1600" kern="100" dirty="0">
                <a:effectLst/>
                <a:ea typeface="Aptos" panose="020B0004020202020204" pitchFamily="34" charset="0"/>
                <a:cs typeface="Times New Roman" panose="02020603050405020304" pitchFamily="18" charset="0"/>
              </a:rPr>
              <a:t> possible gaps</a:t>
            </a:r>
            <a:r>
              <a:rPr lang="en-US" sz="1600" kern="100">
                <a:effectLst/>
                <a:ea typeface="Aptos" panose="020B0004020202020204" pitchFamily="34" charset="0"/>
                <a:cs typeface="Times New Roman" panose="02020603050405020304" pitchFamily="18" charset="0"/>
              </a:rPr>
              <a:t> + ask for clarification/additional evidence </a:t>
            </a:r>
            <a:r>
              <a:rPr lang="en-US" sz="1400" kern="100">
                <a:effectLst/>
                <a:ea typeface="Aptos" panose="020B0004020202020204" pitchFamily="34" charset="0"/>
                <a:cs typeface="Times New Roman" panose="02020603050405020304" pitchFamily="18" charset="0"/>
              </a:rPr>
              <a:t>(if needed)</a:t>
            </a:r>
          </a:p>
          <a:p>
            <a:pPr marL="742950" lvl="1" indent="-285750">
              <a:lnSpc>
                <a:spcPct val="107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Two r</a:t>
            </a:r>
            <a:r>
              <a:rPr lang="en-US" sz="1600" kern="100" dirty="0">
                <a:effectLst/>
                <a:ea typeface="Aptos" panose="020B0004020202020204" pitchFamily="34" charset="0"/>
                <a:cs typeface="Times New Roman" panose="02020603050405020304" pitchFamily="18" charset="0"/>
              </a:rPr>
              <a:t>eviewers assigned to each criterion </a:t>
            </a:r>
          </a:p>
          <a:p>
            <a:pPr marL="742950" lvl="1" indent="-285750">
              <a:lnSpc>
                <a:spcPct val="107000"/>
              </a:lnSpc>
              <a:spcBef>
                <a:spcPts val="0"/>
              </a:spcBef>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Entire team </a:t>
            </a:r>
            <a:r>
              <a:rPr lang="en-US" sz="1600" kern="100" dirty="0">
                <a:ea typeface="Aptos" panose="020B0004020202020204" pitchFamily="34" charset="0"/>
                <a:cs typeface="Times New Roman" panose="02020603050405020304" pitchFamily="18" charset="0"/>
              </a:rPr>
              <a:t>expected to read</a:t>
            </a:r>
            <a:r>
              <a:rPr lang="en-US" sz="1600" kern="100" dirty="0">
                <a:effectLst/>
                <a:ea typeface="Aptos" panose="020B0004020202020204" pitchFamily="34" charset="0"/>
                <a:cs typeface="Times New Roman" panose="02020603050405020304" pitchFamily="18" charset="0"/>
              </a:rPr>
              <a:t> materials: Assurance Argument + student opinion survey results + federal compliance report + as many evidence files as possible</a:t>
            </a:r>
          </a:p>
          <a:p>
            <a:pPr marL="742950" lvl="1" indent="-285750">
              <a:lnSpc>
                <a:spcPct val="107000"/>
              </a:lnSpc>
              <a:spcBef>
                <a:spcPts val="0"/>
              </a:spcBef>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Each reviewer crafts questions for their assigned </a:t>
            </a:r>
            <a:r>
              <a:rPr lang="en-US" sz="1600" kern="100" dirty="0">
                <a:ea typeface="Aptos" panose="020B0004020202020204" pitchFamily="34" charset="0"/>
                <a:cs typeface="Times New Roman" panose="02020603050405020304" pitchFamily="18" charset="0"/>
              </a:rPr>
              <a:t>criteria</a:t>
            </a:r>
            <a:endParaRPr lang="en-US" sz="1600" kern="100" dirty="0">
              <a:effectLst/>
              <a:ea typeface="Aptos" panose="020B0004020202020204" pitchFamily="34" charset="0"/>
              <a:cs typeface="Times New Roman" panose="02020603050405020304" pitchFamily="18" charset="0"/>
            </a:endParaRPr>
          </a:p>
          <a:p>
            <a:pPr marL="742950" lvl="1" indent="-285750">
              <a:lnSpc>
                <a:spcPct val="107000"/>
              </a:lnSpc>
              <a:spcBef>
                <a:spcPts val="0"/>
              </a:spcBef>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Review Team meets the day before the visit</a:t>
            </a:r>
            <a:endParaRPr lang="en-US" sz="1600" dirty="0"/>
          </a:p>
        </p:txBody>
      </p:sp>
      <p:sp>
        <p:nvSpPr>
          <p:cNvPr id="3" name="Footer Placeholder 2">
            <a:extLst>
              <a:ext uri="{FF2B5EF4-FFF2-40B4-BE49-F238E27FC236}">
                <a16:creationId xmlns:a16="http://schemas.microsoft.com/office/drawing/2014/main" id="{2C390C32-CCF7-05C0-2C66-A3B925F9421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6907DFA6-9F66-474F-5BD0-ACA9A5BD3558}"/>
              </a:ext>
            </a:extLst>
          </p:cNvPr>
          <p:cNvSpPr>
            <a:spLocks noGrp="1"/>
          </p:cNvSpPr>
          <p:nvPr>
            <p:ph type="sldNum" sz="quarter" idx="11"/>
          </p:nvPr>
        </p:nvSpPr>
        <p:spPr/>
        <p:txBody>
          <a:bodyPr/>
          <a:lstStyle/>
          <a:p>
            <a:fld id="{48CDDC0F-11FB-354C-A722-8F92F9F69110}" type="slidenum">
              <a:rPr lang="en-US" smtClean="0"/>
              <a:t>14</a:t>
            </a:fld>
            <a:endParaRPr lang="en-US" dirty="0"/>
          </a:p>
        </p:txBody>
      </p:sp>
    </p:spTree>
    <p:extLst>
      <p:ext uri="{BB962C8B-B14F-4D97-AF65-F5344CB8AC3E}">
        <p14:creationId xmlns:p14="http://schemas.microsoft.com/office/powerpoint/2010/main" val="147608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32509-1AED-8F9D-A8F2-7C2B4307F002}"/>
              </a:ext>
            </a:extLst>
          </p:cNvPr>
          <p:cNvSpPr>
            <a:spLocks noGrp="1"/>
          </p:cNvSpPr>
          <p:nvPr>
            <p:ph type="title"/>
          </p:nvPr>
        </p:nvSpPr>
        <p:spPr>
          <a:xfrm>
            <a:off x="3273490" y="76491"/>
            <a:ext cx="5257800" cy="577267"/>
          </a:xfrm>
        </p:spPr>
        <p:txBody>
          <a:bodyPr>
            <a:normAutofit fontScale="90000"/>
          </a:bodyPr>
          <a:lstStyle/>
          <a:p>
            <a:r>
              <a:rPr lang="en-US" dirty="0"/>
              <a:t>Example of Visit Schedule</a:t>
            </a:r>
          </a:p>
        </p:txBody>
      </p:sp>
      <p:graphicFrame>
        <p:nvGraphicFramePr>
          <p:cNvPr id="5" name="Table 4">
            <a:extLst>
              <a:ext uri="{FF2B5EF4-FFF2-40B4-BE49-F238E27FC236}">
                <a16:creationId xmlns:a16="http://schemas.microsoft.com/office/drawing/2014/main" id="{CA030A74-A257-C329-96FD-F6C373595037}"/>
              </a:ext>
            </a:extLst>
          </p:cNvPr>
          <p:cNvGraphicFramePr>
            <a:graphicFrameLocks noGrp="1"/>
          </p:cNvGraphicFramePr>
          <p:nvPr>
            <p:extLst>
              <p:ext uri="{D42A27DB-BD31-4B8C-83A1-F6EECF244321}">
                <p14:modId xmlns:p14="http://schemas.microsoft.com/office/powerpoint/2010/main" val="477234463"/>
              </p:ext>
            </p:extLst>
          </p:nvPr>
        </p:nvGraphicFramePr>
        <p:xfrm>
          <a:off x="716610" y="769025"/>
          <a:ext cx="10637190" cy="2918771"/>
        </p:xfrm>
        <a:graphic>
          <a:graphicData uri="http://schemas.openxmlformats.org/drawingml/2006/table">
            <a:tbl>
              <a:tblPr firstRow="1" firstCol="1" bandRow="1">
                <a:tableStyleId>{69012ECD-51FC-41F1-AA8D-1B2483CD663E}</a:tableStyleId>
              </a:tblPr>
              <a:tblGrid>
                <a:gridCol w="2334500">
                  <a:extLst>
                    <a:ext uri="{9D8B030D-6E8A-4147-A177-3AD203B41FA5}">
                      <a16:colId xmlns:a16="http://schemas.microsoft.com/office/drawing/2014/main" val="1882733033"/>
                    </a:ext>
                  </a:extLst>
                </a:gridCol>
                <a:gridCol w="8302690">
                  <a:extLst>
                    <a:ext uri="{9D8B030D-6E8A-4147-A177-3AD203B41FA5}">
                      <a16:colId xmlns:a16="http://schemas.microsoft.com/office/drawing/2014/main" val="4269755440"/>
                    </a:ext>
                  </a:extLst>
                </a:gridCol>
              </a:tblGrid>
              <a:tr h="282736">
                <a:tc gridSpan="2">
                  <a:txBody>
                    <a:bodyPr/>
                    <a:lstStyle/>
                    <a:p>
                      <a:pPr marL="0" marR="0">
                        <a:lnSpc>
                          <a:spcPct val="115000"/>
                        </a:lnSpc>
                        <a:spcBef>
                          <a:spcPts val="0"/>
                        </a:spcBef>
                        <a:spcAft>
                          <a:spcPts val="0"/>
                        </a:spcAft>
                      </a:pPr>
                      <a:r>
                        <a:rPr lang="en-US" sz="1600" dirty="0">
                          <a:effectLst/>
                        </a:rPr>
                        <a:t>Monday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27653806"/>
                  </a:ext>
                </a:extLst>
              </a:tr>
              <a:tr h="282736">
                <a:tc>
                  <a:txBody>
                    <a:bodyPr/>
                    <a:lstStyle/>
                    <a:p>
                      <a:pPr marL="0" marR="0">
                        <a:lnSpc>
                          <a:spcPct val="115000"/>
                        </a:lnSpc>
                        <a:spcBef>
                          <a:spcPts val="0"/>
                        </a:spcBef>
                        <a:spcAft>
                          <a:spcPts val="0"/>
                        </a:spcAft>
                      </a:pPr>
                      <a:r>
                        <a:rPr lang="en-US" sz="1600" dirty="0">
                          <a:effectLst/>
                        </a:rPr>
                        <a:t>8:30 - 9:45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3905250" algn="l"/>
                        </a:tabLst>
                      </a:pPr>
                      <a:r>
                        <a:rPr lang="en-US" sz="1600" dirty="0">
                          <a:effectLst/>
                        </a:rPr>
                        <a:t>Meeting with President and Campus Tour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8268579"/>
                  </a:ext>
                </a:extLst>
              </a:tr>
              <a:tr h="282736">
                <a:tc>
                  <a:txBody>
                    <a:bodyPr/>
                    <a:lstStyle/>
                    <a:p>
                      <a:pPr marL="0" marR="0">
                        <a:lnSpc>
                          <a:spcPct val="115000"/>
                        </a:lnSpc>
                        <a:spcBef>
                          <a:spcPts val="0"/>
                        </a:spcBef>
                        <a:spcAft>
                          <a:spcPts val="0"/>
                        </a:spcAft>
                      </a:pPr>
                      <a:r>
                        <a:rPr lang="en-US" sz="1600" dirty="0">
                          <a:effectLst/>
                        </a:rPr>
                        <a:t>9:50 - 10:40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Meeting with Executive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0874400"/>
                  </a:ext>
                </a:extLst>
              </a:tr>
              <a:tr h="282736">
                <a:tc>
                  <a:txBody>
                    <a:bodyPr/>
                    <a:lstStyle/>
                    <a:p>
                      <a:pPr marL="0" marR="0">
                        <a:lnSpc>
                          <a:spcPct val="115000"/>
                        </a:lnSpc>
                        <a:spcBef>
                          <a:spcPts val="0"/>
                        </a:spcBef>
                        <a:spcAft>
                          <a:spcPts val="0"/>
                        </a:spcAft>
                      </a:pPr>
                      <a:r>
                        <a:rPr lang="en-US" sz="1600" dirty="0">
                          <a:effectLst/>
                        </a:rPr>
                        <a:t>10:45 - 11:15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Meeting with Assurance Process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250745"/>
                  </a:ext>
                </a:extLst>
              </a:tr>
              <a:tr h="282736">
                <a:tc>
                  <a:txBody>
                    <a:bodyPr/>
                    <a:lstStyle/>
                    <a:p>
                      <a:pPr marL="0" marR="0">
                        <a:lnSpc>
                          <a:spcPct val="115000"/>
                        </a:lnSpc>
                        <a:spcBef>
                          <a:spcPts val="0"/>
                        </a:spcBef>
                        <a:spcAft>
                          <a:spcPts val="0"/>
                        </a:spcAft>
                      </a:pPr>
                      <a:r>
                        <a:rPr lang="en-US" sz="1600" dirty="0">
                          <a:effectLst/>
                        </a:rPr>
                        <a:t>11:20 am - 12:10 pm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Open Forum – Criterion 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88338"/>
                  </a:ext>
                </a:extLst>
              </a:tr>
              <a:tr h="301731">
                <a:tc>
                  <a:txBody>
                    <a:bodyPr/>
                    <a:lstStyle/>
                    <a:p>
                      <a:pPr marL="0" marR="0">
                        <a:lnSpc>
                          <a:spcPct val="115000"/>
                        </a:lnSpc>
                        <a:spcBef>
                          <a:spcPts val="0"/>
                        </a:spcBef>
                        <a:spcAft>
                          <a:spcPts val="0"/>
                        </a:spcAft>
                      </a:pPr>
                      <a:r>
                        <a:rPr lang="en-US" sz="1600" dirty="0">
                          <a:effectLst/>
                        </a:rPr>
                        <a:t>12:15 - 1:00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Lunch Break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5647997"/>
                  </a:ext>
                </a:extLst>
              </a:tr>
              <a:tr h="355152">
                <a:tc>
                  <a:txBody>
                    <a:bodyPr/>
                    <a:lstStyle/>
                    <a:p>
                      <a:pPr marL="0" marR="0">
                        <a:lnSpc>
                          <a:spcPct val="115000"/>
                        </a:lnSpc>
                        <a:spcBef>
                          <a:spcPts val="0"/>
                        </a:spcBef>
                        <a:spcAft>
                          <a:spcPts val="0"/>
                        </a:spcAft>
                      </a:pPr>
                      <a:r>
                        <a:rPr lang="en-US" sz="1600" dirty="0">
                          <a:effectLst/>
                        </a:rPr>
                        <a:t>1:00 - 1:50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Open Forum - Criterion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881125"/>
                  </a:ext>
                </a:extLst>
              </a:tr>
              <a:tr h="282736">
                <a:tc>
                  <a:txBody>
                    <a:bodyPr/>
                    <a:lstStyle/>
                    <a:p>
                      <a:pPr marL="0" marR="0">
                        <a:lnSpc>
                          <a:spcPct val="115000"/>
                        </a:lnSpc>
                        <a:spcBef>
                          <a:spcPts val="0"/>
                        </a:spcBef>
                        <a:spcAft>
                          <a:spcPts val="0"/>
                        </a:spcAft>
                      </a:pPr>
                      <a:r>
                        <a:rPr lang="en-US" sz="1600" dirty="0">
                          <a:effectLst/>
                        </a:rPr>
                        <a:t>2:00 - 2:50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Open Forum - Criterion 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6122651"/>
                  </a:ext>
                </a:extLst>
              </a:tr>
              <a:tr h="282736">
                <a:tc>
                  <a:txBody>
                    <a:bodyPr/>
                    <a:lstStyle/>
                    <a:p>
                      <a:pPr marL="0" marR="0">
                        <a:lnSpc>
                          <a:spcPct val="115000"/>
                        </a:lnSpc>
                        <a:spcBef>
                          <a:spcPts val="0"/>
                        </a:spcBef>
                        <a:spcAft>
                          <a:spcPts val="0"/>
                        </a:spcAft>
                      </a:pPr>
                      <a:r>
                        <a:rPr lang="en-US" sz="1600" dirty="0">
                          <a:effectLst/>
                        </a:rPr>
                        <a:t>3:00 - 3:50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Open Forum - Criterion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29490"/>
                  </a:ext>
                </a:extLst>
              </a:tr>
              <a:tr h="282736">
                <a:tc>
                  <a:txBody>
                    <a:bodyPr/>
                    <a:lstStyle/>
                    <a:p>
                      <a:pPr marL="0" marR="0">
                        <a:lnSpc>
                          <a:spcPct val="115000"/>
                        </a:lnSpc>
                        <a:spcBef>
                          <a:spcPts val="0"/>
                        </a:spcBef>
                        <a:spcAft>
                          <a:spcPts val="0"/>
                        </a:spcAft>
                      </a:pPr>
                      <a:r>
                        <a:rPr lang="en-US" sz="1600" dirty="0">
                          <a:effectLst/>
                        </a:rPr>
                        <a:t>4:00 - 4:50 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Meeting with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819799"/>
                  </a:ext>
                </a:extLst>
              </a:tr>
            </a:tbl>
          </a:graphicData>
        </a:graphic>
      </p:graphicFrame>
      <p:graphicFrame>
        <p:nvGraphicFramePr>
          <p:cNvPr id="6" name="Table 5">
            <a:extLst>
              <a:ext uri="{FF2B5EF4-FFF2-40B4-BE49-F238E27FC236}">
                <a16:creationId xmlns:a16="http://schemas.microsoft.com/office/drawing/2014/main" id="{B0E6DA19-E9E1-D060-41ED-C5F74CB64BBD}"/>
              </a:ext>
            </a:extLst>
          </p:cNvPr>
          <p:cNvGraphicFramePr>
            <a:graphicFrameLocks noGrp="1"/>
          </p:cNvGraphicFramePr>
          <p:nvPr>
            <p:extLst>
              <p:ext uri="{D42A27DB-BD31-4B8C-83A1-F6EECF244321}">
                <p14:modId xmlns:p14="http://schemas.microsoft.com/office/powerpoint/2010/main" val="1363662444"/>
              </p:ext>
            </p:extLst>
          </p:nvPr>
        </p:nvGraphicFramePr>
        <p:xfrm>
          <a:off x="716610" y="4005814"/>
          <a:ext cx="10637190" cy="2042664"/>
        </p:xfrm>
        <a:graphic>
          <a:graphicData uri="http://schemas.openxmlformats.org/drawingml/2006/table">
            <a:tbl>
              <a:tblPr firstRow="1" firstCol="1" bandRow="1">
                <a:tableStyleId>{72833802-FEF1-4C79-8D5D-14CF1EAF98D9}</a:tableStyleId>
              </a:tblPr>
              <a:tblGrid>
                <a:gridCol w="2343831">
                  <a:extLst>
                    <a:ext uri="{9D8B030D-6E8A-4147-A177-3AD203B41FA5}">
                      <a16:colId xmlns:a16="http://schemas.microsoft.com/office/drawing/2014/main" val="1872867416"/>
                    </a:ext>
                  </a:extLst>
                </a:gridCol>
                <a:gridCol w="8293359">
                  <a:extLst>
                    <a:ext uri="{9D8B030D-6E8A-4147-A177-3AD203B41FA5}">
                      <a16:colId xmlns:a16="http://schemas.microsoft.com/office/drawing/2014/main" val="1808276147"/>
                    </a:ext>
                  </a:extLst>
                </a:gridCol>
              </a:tblGrid>
              <a:tr h="346248">
                <a:tc gridSpan="2">
                  <a:txBody>
                    <a:bodyPr/>
                    <a:lstStyle/>
                    <a:p>
                      <a:pPr marL="0" marR="0">
                        <a:lnSpc>
                          <a:spcPct val="115000"/>
                        </a:lnSpc>
                        <a:spcBef>
                          <a:spcPts val="0"/>
                        </a:spcBef>
                        <a:spcAft>
                          <a:spcPts val="0"/>
                        </a:spcAft>
                      </a:pPr>
                      <a:r>
                        <a:rPr lang="en-US" sz="1600" dirty="0">
                          <a:effectLst/>
                        </a:rPr>
                        <a:t>Tuesday (morning)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36262880"/>
                  </a:ext>
                </a:extLst>
              </a:tr>
              <a:tr h="282736">
                <a:tc rowSpan="2">
                  <a:txBody>
                    <a:bodyPr/>
                    <a:lstStyle/>
                    <a:p>
                      <a:pPr marL="0" marR="0">
                        <a:lnSpc>
                          <a:spcPct val="115000"/>
                        </a:lnSpc>
                        <a:spcBef>
                          <a:spcPts val="0"/>
                        </a:spcBef>
                        <a:spcAft>
                          <a:spcPts val="0"/>
                        </a:spcAft>
                      </a:pPr>
                      <a:r>
                        <a:rPr lang="en-US" sz="1600" dirty="0">
                          <a:effectLst/>
                        </a:rPr>
                        <a:t>9:00 - 9:50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Open Forum - Criterion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721315"/>
                  </a:ext>
                </a:extLst>
              </a:tr>
              <a:tr h="282736">
                <a:tc vMerge="1">
                  <a:txBody>
                    <a:bodyPr/>
                    <a:lstStyle/>
                    <a:p>
                      <a:endParaRPr lang="en-US"/>
                    </a:p>
                  </a:txBody>
                  <a:tcPr/>
                </a:tc>
                <a:tc>
                  <a:txBody>
                    <a:bodyPr/>
                    <a:lstStyle/>
                    <a:p>
                      <a:pPr marL="0" marR="0">
                        <a:lnSpc>
                          <a:spcPct val="115000"/>
                        </a:lnSpc>
                        <a:spcBef>
                          <a:spcPts val="0"/>
                        </a:spcBef>
                        <a:spcAft>
                          <a:spcPts val="0"/>
                        </a:spcAft>
                      </a:pPr>
                      <a:r>
                        <a:rPr lang="en-US" sz="1600" dirty="0">
                          <a:effectLst/>
                        </a:rPr>
                        <a:t>Faculty Qualifications Review (with HR)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5963109"/>
                  </a:ext>
                </a:extLst>
              </a:tr>
              <a:tr h="282736">
                <a:tc rowSpan="2">
                  <a:txBody>
                    <a:bodyPr/>
                    <a:lstStyle/>
                    <a:p>
                      <a:pPr marL="0" marR="0">
                        <a:lnSpc>
                          <a:spcPct val="115000"/>
                        </a:lnSpc>
                        <a:spcBef>
                          <a:spcPts val="0"/>
                        </a:spcBef>
                        <a:spcAft>
                          <a:spcPts val="0"/>
                        </a:spcAft>
                      </a:pPr>
                      <a:r>
                        <a:rPr lang="en-US" sz="1600" dirty="0">
                          <a:effectLst/>
                        </a:rPr>
                        <a:t>10:00 - 10:50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Special Focus Forum - Topic 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7608033"/>
                  </a:ext>
                </a:extLst>
              </a:tr>
              <a:tr h="282736">
                <a:tc vMerge="1">
                  <a:txBody>
                    <a:bodyPr/>
                    <a:lstStyle/>
                    <a:p>
                      <a:endParaRPr lang="en-US"/>
                    </a:p>
                  </a:txBody>
                  <a:tcPr/>
                </a:tc>
                <a:tc>
                  <a:txBody>
                    <a:bodyPr/>
                    <a:lstStyle/>
                    <a:p>
                      <a:pPr marL="0" marR="0">
                        <a:lnSpc>
                          <a:spcPct val="115000"/>
                        </a:lnSpc>
                        <a:spcBef>
                          <a:spcPts val="0"/>
                        </a:spcBef>
                        <a:spcAft>
                          <a:spcPts val="0"/>
                        </a:spcAft>
                      </a:pPr>
                      <a:r>
                        <a:rPr lang="en-US" sz="1600" dirty="0">
                          <a:effectLst/>
                        </a:rPr>
                        <a:t>special Focus forum - Topic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71310"/>
                  </a:ext>
                </a:extLst>
              </a:tr>
              <a:tr h="282736">
                <a:tc>
                  <a:txBody>
                    <a:bodyPr/>
                    <a:lstStyle/>
                    <a:p>
                      <a:pPr marL="0" marR="0">
                        <a:lnSpc>
                          <a:spcPct val="115000"/>
                        </a:lnSpc>
                        <a:spcBef>
                          <a:spcPts val="0"/>
                        </a:spcBef>
                        <a:spcAft>
                          <a:spcPts val="0"/>
                        </a:spcAft>
                      </a:pPr>
                      <a:r>
                        <a:rPr lang="en-US" sz="1600" dirty="0">
                          <a:effectLst/>
                        </a:rPr>
                        <a:t>11:00 - 11:40 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Review Team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1185010"/>
                  </a:ext>
                </a:extLst>
              </a:tr>
              <a:tr h="282736">
                <a:tc>
                  <a:txBody>
                    <a:bodyPr/>
                    <a:lstStyle/>
                    <a:p>
                      <a:pPr marL="0" marR="0">
                        <a:lnSpc>
                          <a:spcPct val="115000"/>
                        </a:lnSpc>
                        <a:spcBef>
                          <a:spcPts val="0"/>
                        </a:spcBef>
                        <a:spcAft>
                          <a:spcPts val="0"/>
                        </a:spcAft>
                      </a:pPr>
                      <a:r>
                        <a:rPr lang="en-US" sz="1600" dirty="0">
                          <a:effectLst/>
                        </a:rPr>
                        <a:t>11:45 am - noon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rPr>
                        <a:t>Exit meeting with President / Executive team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477314"/>
                  </a:ext>
                </a:extLst>
              </a:tr>
            </a:tbl>
          </a:graphicData>
        </a:graphic>
      </p:graphicFrame>
      <p:sp>
        <p:nvSpPr>
          <p:cNvPr id="2" name="Footer Placeholder 1">
            <a:extLst>
              <a:ext uri="{FF2B5EF4-FFF2-40B4-BE49-F238E27FC236}">
                <a16:creationId xmlns:a16="http://schemas.microsoft.com/office/drawing/2014/main" id="{BC59753E-481E-7CD7-60B5-74468A4965A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E691DB8-F167-DFCE-050C-5ADC750F95F1}"/>
              </a:ext>
            </a:extLst>
          </p:cNvPr>
          <p:cNvSpPr>
            <a:spLocks noGrp="1"/>
          </p:cNvSpPr>
          <p:nvPr>
            <p:ph type="sldNum" sz="quarter" idx="11"/>
          </p:nvPr>
        </p:nvSpPr>
        <p:spPr/>
        <p:txBody>
          <a:bodyPr/>
          <a:lstStyle/>
          <a:p>
            <a:fld id="{48CDDC0F-11FB-354C-A722-8F92F9F69110}" type="slidenum">
              <a:rPr lang="en-US" smtClean="0"/>
              <a:t>15</a:t>
            </a:fld>
            <a:endParaRPr lang="en-US" dirty="0"/>
          </a:p>
        </p:txBody>
      </p:sp>
    </p:spTree>
    <p:extLst>
      <p:ext uri="{BB962C8B-B14F-4D97-AF65-F5344CB8AC3E}">
        <p14:creationId xmlns:p14="http://schemas.microsoft.com/office/powerpoint/2010/main" val="13451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110C1E9-D78A-8BF8-FCFC-DDFFFBA3A176}"/>
              </a:ext>
            </a:extLst>
          </p:cNvPr>
          <p:cNvSpPr>
            <a:spLocks noGrp="1"/>
          </p:cNvSpPr>
          <p:nvPr>
            <p:ph idx="1"/>
          </p:nvPr>
        </p:nvSpPr>
        <p:spPr>
          <a:xfrm>
            <a:off x="202493" y="1745945"/>
            <a:ext cx="11602286" cy="4496234"/>
          </a:xfrm>
        </p:spPr>
        <p:txBody>
          <a:bodyPr>
            <a:noAutofit/>
          </a:bodyPr>
          <a:lstStyle/>
          <a:p>
            <a:pPr>
              <a:lnSpc>
                <a:spcPct val="107000"/>
              </a:lnSpc>
              <a:spcBef>
                <a:spcPts val="0"/>
              </a:spcBef>
            </a:pPr>
            <a:r>
              <a:rPr lang="en-US" sz="1800" kern="100" dirty="0">
                <a:effectLst/>
                <a:latin typeface="+mn-lt"/>
                <a:ea typeface="Aptos" panose="020B0004020202020204" pitchFamily="34" charset="0"/>
                <a:cs typeface="Times New Roman" panose="02020603050405020304" pitchFamily="18" charset="0"/>
              </a:rPr>
              <a:t>Tuesday afternoon and Wednesday: Review Team meets to write feedback and agree on recommendations (met, met with concerns, not met)</a:t>
            </a:r>
          </a:p>
          <a:p>
            <a:pPr>
              <a:lnSpc>
                <a:spcPct val="107000"/>
              </a:lnSpc>
              <a:spcBef>
                <a:spcPts val="0"/>
              </a:spcBef>
            </a:pPr>
            <a:endParaRPr lang="en-US" sz="18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pPr>
            <a:r>
              <a:rPr lang="en-US" sz="1800" kern="100" dirty="0">
                <a:effectLst/>
                <a:latin typeface="+mn-lt"/>
                <a:ea typeface="Aptos" panose="020B0004020202020204" pitchFamily="34" charset="0"/>
                <a:cs typeface="Times New Roman" panose="02020603050405020304" pitchFamily="18" charset="0"/>
              </a:rPr>
              <a:t>Within a month of the visit (end of May), PPSC will receive a draft report and have an opportunity to </a:t>
            </a:r>
            <a:r>
              <a:rPr lang="en-US" sz="1800" b="0" i="0" dirty="0">
                <a:effectLst/>
                <a:latin typeface="+mn-lt"/>
              </a:rPr>
              <a:t>correct any errors of fact </a:t>
            </a:r>
            <a:r>
              <a:rPr lang="en-US" sz="1800" kern="100" dirty="0">
                <a:effectLst/>
                <a:latin typeface="+mn-lt"/>
                <a:ea typeface="Aptos" panose="020B0004020202020204" pitchFamily="34" charset="0"/>
                <a:cs typeface="Times New Roman" panose="02020603050405020304" pitchFamily="18" charset="0"/>
              </a:rPr>
              <a:t>(institutional response). </a:t>
            </a:r>
          </a:p>
          <a:p>
            <a:pPr>
              <a:lnSpc>
                <a:spcPct val="107000"/>
              </a:lnSpc>
              <a:spcBef>
                <a:spcPts val="0"/>
              </a:spcBef>
            </a:pPr>
            <a:endParaRPr lang="en-US" sz="18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pPr>
            <a:r>
              <a:rPr lang="en-US" sz="1800" kern="100" dirty="0">
                <a:effectLst/>
                <a:latin typeface="+mn-lt"/>
                <a:ea typeface="Aptos" panose="020B0004020202020204" pitchFamily="34" charset="0"/>
                <a:cs typeface="Times New Roman" panose="02020603050405020304" pitchFamily="18" charset="0"/>
              </a:rPr>
              <a:t>HLC decision-making body (IAC) will make a decision based on institution's response to the team's recommendations, along with the recommendations themselves. </a:t>
            </a:r>
          </a:p>
          <a:p>
            <a:pPr lvl="2">
              <a:lnSpc>
                <a:spcPct val="107000"/>
              </a:lnSpc>
              <a:spcBef>
                <a:spcPts val="0"/>
              </a:spcBef>
            </a:pPr>
            <a:r>
              <a:rPr lang="en-US" sz="1800" b="1" kern="100" dirty="0">
                <a:effectLst/>
                <a:latin typeface="+mn-lt"/>
                <a:ea typeface="Aptos" panose="020B0004020202020204" pitchFamily="34" charset="0"/>
                <a:cs typeface="Times New Roman" panose="02020603050405020304" pitchFamily="18" charset="0"/>
              </a:rPr>
              <a:t>Reaffirmation of accreditation: </a:t>
            </a:r>
            <a:r>
              <a:rPr lang="en-US" sz="1800" kern="100" dirty="0">
                <a:effectLst/>
                <a:latin typeface="+mn-lt"/>
                <a:ea typeface="Aptos" panose="020B0004020202020204" pitchFamily="34" charset="0"/>
                <a:cs typeface="Times New Roman" panose="02020603050405020304" pitchFamily="18" charset="0"/>
              </a:rPr>
              <a:t>all 18 core components are “Met”</a:t>
            </a:r>
          </a:p>
          <a:p>
            <a:pPr lvl="2">
              <a:lnSpc>
                <a:spcPct val="107000"/>
              </a:lnSpc>
              <a:spcBef>
                <a:spcPts val="0"/>
              </a:spcBef>
            </a:pPr>
            <a:r>
              <a:rPr lang="en-US" sz="1800" b="1" kern="100" dirty="0">
                <a:effectLst/>
                <a:latin typeface="+mn-lt"/>
                <a:ea typeface="Aptos" panose="020B0004020202020204" pitchFamily="34" charset="0"/>
                <a:cs typeface="Times New Roman" panose="02020603050405020304" pitchFamily="18" charset="0"/>
              </a:rPr>
              <a:t>Monitoring</a:t>
            </a:r>
            <a:r>
              <a:rPr lang="en-US" sz="1800" kern="100" dirty="0">
                <a:effectLst/>
                <a:latin typeface="+mn-lt"/>
                <a:ea typeface="Aptos" panose="020B0004020202020204" pitchFamily="34" charset="0"/>
                <a:cs typeface="Times New Roman" panose="02020603050405020304" pitchFamily="18" charset="0"/>
              </a:rPr>
              <a:t>: one or more core component rated as “Met with concerns”</a:t>
            </a:r>
          </a:p>
          <a:p>
            <a:pPr lvl="2">
              <a:lnSpc>
                <a:spcPct val="107000"/>
              </a:lnSpc>
              <a:spcBef>
                <a:spcPts val="0"/>
              </a:spcBef>
              <a:spcAft>
                <a:spcPts val="800"/>
              </a:spcAft>
            </a:pPr>
            <a:r>
              <a:rPr lang="en-US" sz="1800" b="1" kern="100" dirty="0">
                <a:effectLst/>
                <a:latin typeface="+mn-lt"/>
                <a:ea typeface="Aptos" panose="020B0004020202020204" pitchFamily="34" charset="0"/>
                <a:cs typeface="Times New Roman" panose="02020603050405020304" pitchFamily="18" charset="0"/>
              </a:rPr>
              <a:t>Sanctions: </a:t>
            </a:r>
            <a:r>
              <a:rPr lang="en-US" sz="1800" kern="100" dirty="0">
                <a:effectLst/>
                <a:latin typeface="+mn-lt"/>
                <a:ea typeface="Aptos" panose="020B0004020202020204" pitchFamily="34" charset="0"/>
                <a:cs typeface="Times New Roman" panose="02020603050405020304" pitchFamily="18" charset="0"/>
              </a:rPr>
              <a:t>one or more core component rated as “Not met”</a:t>
            </a:r>
          </a:p>
          <a:p>
            <a:pPr marL="914400" lvl="2" indent="0">
              <a:lnSpc>
                <a:spcPct val="107000"/>
              </a:lnSpc>
              <a:spcBef>
                <a:spcPts val="0"/>
              </a:spcBef>
              <a:spcAft>
                <a:spcPts val="800"/>
              </a:spcAft>
              <a:buNone/>
            </a:pPr>
            <a:endParaRPr lang="en-US" sz="1800" kern="100" dirty="0">
              <a:effectLst/>
              <a:latin typeface="+mn-lt"/>
              <a:ea typeface="Aptos" panose="020B0004020202020204" pitchFamily="34" charset="0"/>
              <a:cs typeface="Times New Roman" panose="02020603050405020304" pitchFamily="18" charset="0"/>
            </a:endParaRPr>
          </a:p>
          <a:p>
            <a:pPr>
              <a:spcBef>
                <a:spcPts val="0"/>
              </a:spcBef>
              <a:spcAft>
                <a:spcPts val="500"/>
              </a:spcAft>
            </a:pPr>
            <a:r>
              <a:rPr lang="en-US" sz="1800" dirty="0">
                <a:effectLst/>
                <a:latin typeface="+mn-lt"/>
                <a:ea typeface="Aptos" panose="020B0004020202020204" pitchFamily="34" charset="0"/>
                <a:cs typeface="Times New Roman" panose="02020603050405020304" pitchFamily="18" charset="0"/>
              </a:rPr>
              <a:t>Institutional Actions Council Meetings: </a:t>
            </a:r>
            <a:r>
              <a:rPr lang="en-US" sz="1800" dirty="0">
                <a:effectLst/>
                <a:latin typeface="+mn-lt"/>
                <a:ea typeface="Times New Roman" panose="02020603050405020304" pitchFamily="18" charset="0"/>
              </a:rPr>
              <a:t>June 30 - </a:t>
            </a:r>
            <a:r>
              <a:rPr lang="en-US" sz="1800" dirty="0">
                <a:latin typeface="+mn-lt"/>
                <a:ea typeface="Times New Roman" panose="02020603050405020304" pitchFamily="18" charset="0"/>
              </a:rPr>
              <a:t>J</a:t>
            </a:r>
            <a:r>
              <a:rPr lang="en-US" sz="1800" dirty="0">
                <a:effectLst/>
                <a:latin typeface="+mn-lt"/>
                <a:ea typeface="Times New Roman" panose="02020603050405020304" pitchFamily="18" charset="0"/>
              </a:rPr>
              <a:t>uly 1, August 11 - 12, September 29 - 30</a:t>
            </a:r>
            <a:endParaRPr lang="en-US" sz="1800" kern="100" dirty="0">
              <a:effectLst/>
              <a:latin typeface="+mn-lt"/>
              <a:ea typeface="Aptos" panose="020B000402020202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6142BF0-B95C-0409-ED2E-1492897882A7}"/>
              </a:ext>
            </a:extLst>
          </p:cNvPr>
          <p:cNvSpPr>
            <a:spLocks noGrp="1"/>
          </p:cNvSpPr>
          <p:nvPr>
            <p:ph type="title"/>
          </p:nvPr>
        </p:nvSpPr>
        <p:spPr>
          <a:xfrm>
            <a:off x="1676400" y="75150"/>
            <a:ext cx="10515600" cy="1325563"/>
          </a:xfrm>
        </p:spPr>
        <p:txBody>
          <a:bodyPr>
            <a:normAutofit/>
          </a:bodyPr>
          <a:lstStyle/>
          <a:p>
            <a:r>
              <a:rPr lang="en-US" dirty="0">
                <a:effectLst/>
                <a:latin typeface="Aptos" panose="020B0004020202020204" pitchFamily="34" charset="0"/>
                <a:ea typeface="Aptos" panose="020B0004020202020204" pitchFamily="34" charset="0"/>
                <a:cs typeface="Times New Roman" panose="02020603050405020304" pitchFamily="18" charset="0"/>
              </a:rPr>
              <a:t>Review Team’s Recommendations </a:t>
            </a:r>
            <a:br>
              <a:rPr lang="en-US" dirty="0">
                <a:effectLst/>
                <a:latin typeface="Aptos" panose="020B0004020202020204" pitchFamily="34" charset="0"/>
                <a:ea typeface="Aptos" panose="020B0004020202020204" pitchFamily="34" charset="0"/>
                <a:cs typeface="Times New Roman" panose="02020603050405020304" pitchFamily="18" charset="0"/>
              </a:rPr>
            </a:br>
            <a:r>
              <a:rPr lang="en-US" dirty="0">
                <a:effectLst/>
                <a:latin typeface="Aptos" panose="020B0004020202020204" pitchFamily="34" charset="0"/>
                <a:ea typeface="Aptos" panose="020B0004020202020204" pitchFamily="34" charset="0"/>
                <a:cs typeface="Times New Roman" panose="02020603050405020304" pitchFamily="18" charset="0"/>
              </a:rPr>
              <a:t>and HLC Decision on Reaffirmation of Accreditation</a:t>
            </a:r>
            <a:endParaRPr lang="en-US" dirty="0"/>
          </a:p>
        </p:txBody>
      </p:sp>
      <p:sp>
        <p:nvSpPr>
          <p:cNvPr id="3" name="Footer Placeholder 2">
            <a:extLst>
              <a:ext uri="{FF2B5EF4-FFF2-40B4-BE49-F238E27FC236}">
                <a16:creationId xmlns:a16="http://schemas.microsoft.com/office/drawing/2014/main" id="{46F44717-D04B-58C9-4F9A-458FA2EAF3E5}"/>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C6B82032-15B2-AF86-E9C4-FC903850FAD8}"/>
              </a:ext>
            </a:extLst>
          </p:cNvPr>
          <p:cNvSpPr>
            <a:spLocks noGrp="1"/>
          </p:cNvSpPr>
          <p:nvPr>
            <p:ph type="sldNum" sz="quarter" idx="11"/>
          </p:nvPr>
        </p:nvSpPr>
        <p:spPr/>
        <p:txBody>
          <a:bodyPr/>
          <a:lstStyle/>
          <a:p>
            <a:fld id="{48CDDC0F-11FB-354C-A722-8F92F9F69110}" type="slidenum">
              <a:rPr lang="en-US" smtClean="0"/>
              <a:t>16</a:t>
            </a:fld>
            <a:endParaRPr lang="en-US" dirty="0"/>
          </a:p>
        </p:txBody>
      </p:sp>
    </p:spTree>
    <p:extLst>
      <p:ext uri="{BB962C8B-B14F-4D97-AF65-F5344CB8AC3E}">
        <p14:creationId xmlns:p14="http://schemas.microsoft.com/office/powerpoint/2010/main" val="292217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006A-E7DF-C8FC-DBAF-BD10609F3572}"/>
              </a:ext>
            </a:extLst>
          </p:cNvPr>
          <p:cNvSpPr>
            <a:spLocks noGrp="1"/>
          </p:cNvSpPr>
          <p:nvPr>
            <p:ph type="title"/>
          </p:nvPr>
        </p:nvSpPr>
        <p:spPr>
          <a:xfrm>
            <a:off x="1864568" y="1830031"/>
            <a:ext cx="8315130" cy="1325563"/>
          </a:xfrm>
        </p:spPr>
        <p:txBody>
          <a:bodyPr/>
          <a:lstStyle/>
          <a:p>
            <a:r>
              <a:rPr lang="en-US" dirty="0">
                <a:latin typeface="+mn-lt"/>
              </a:rPr>
              <a:t>What is my role in the reaffirmation of accreditation process?</a:t>
            </a:r>
          </a:p>
        </p:txBody>
      </p:sp>
      <p:sp>
        <p:nvSpPr>
          <p:cNvPr id="3" name="Footer Placeholder 2">
            <a:extLst>
              <a:ext uri="{FF2B5EF4-FFF2-40B4-BE49-F238E27FC236}">
                <a16:creationId xmlns:a16="http://schemas.microsoft.com/office/drawing/2014/main" id="{1F9D595E-5AA4-8F50-CD08-BE5D670FB754}"/>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26470E0-3473-0F2C-11B9-7A8157BAD2DF}"/>
              </a:ext>
            </a:extLst>
          </p:cNvPr>
          <p:cNvSpPr>
            <a:spLocks noGrp="1"/>
          </p:cNvSpPr>
          <p:nvPr>
            <p:ph type="sldNum" sz="quarter" idx="11"/>
          </p:nvPr>
        </p:nvSpPr>
        <p:spPr/>
        <p:txBody>
          <a:bodyPr/>
          <a:lstStyle/>
          <a:p>
            <a:fld id="{48CDDC0F-11FB-354C-A722-8F92F9F69110}" type="slidenum">
              <a:rPr lang="en-US" smtClean="0"/>
              <a:t>17</a:t>
            </a:fld>
            <a:endParaRPr lang="en-US" dirty="0"/>
          </a:p>
        </p:txBody>
      </p:sp>
    </p:spTree>
    <p:extLst>
      <p:ext uri="{BB962C8B-B14F-4D97-AF65-F5344CB8AC3E}">
        <p14:creationId xmlns:p14="http://schemas.microsoft.com/office/powerpoint/2010/main" val="184643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50A5-CF95-0F18-01F8-CA90A591CE16}"/>
              </a:ext>
            </a:extLst>
          </p:cNvPr>
          <p:cNvSpPr>
            <a:spLocks noGrp="1"/>
          </p:cNvSpPr>
          <p:nvPr>
            <p:ph type="title"/>
          </p:nvPr>
        </p:nvSpPr>
        <p:spPr>
          <a:xfrm>
            <a:off x="513347" y="178992"/>
            <a:ext cx="10515600" cy="855481"/>
          </a:xfrm>
        </p:spPr>
        <p:txBody>
          <a:bodyPr/>
          <a:lstStyle/>
          <a:p>
            <a:r>
              <a:rPr lang="en-US" dirty="0">
                <a:latin typeface="+mn-lt"/>
              </a:rPr>
              <a:t>How you can contribute (1)</a:t>
            </a:r>
          </a:p>
        </p:txBody>
      </p:sp>
      <p:sp>
        <p:nvSpPr>
          <p:cNvPr id="3" name="Content Placeholder 2">
            <a:extLst>
              <a:ext uri="{FF2B5EF4-FFF2-40B4-BE49-F238E27FC236}">
                <a16:creationId xmlns:a16="http://schemas.microsoft.com/office/drawing/2014/main" id="{320DB712-D024-1D55-EE44-F9A1AEC94082}"/>
              </a:ext>
            </a:extLst>
          </p:cNvPr>
          <p:cNvSpPr>
            <a:spLocks noGrp="1"/>
          </p:cNvSpPr>
          <p:nvPr>
            <p:ph idx="1"/>
          </p:nvPr>
        </p:nvSpPr>
        <p:spPr>
          <a:xfrm>
            <a:off x="299968" y="1157570"/>
            <a:ext cx="11680538" cy="4972069"/>
          </a:xfrm>
        </p:spPr>
        <p:txBody>
          <a:bodyPr>
            <a:noAutofit/>
          </a:bodyPr>
          <a:lstStyle/>
          <a:p>
            <a:pPr>
              <a:lnSpc>
                <a:spcPct val="107000"/>
              </a:lnSpc>
              <a:spcBef>
                <a:spcPts val="0"/>
              </a:spcBef>
              <a:buFont typeface="Wingdings" panose="05000000000000000000" pitchFamily="2" charset="2"/>
              <a:buChar char="§"/>
            </a:pPr>
            <a:r>
              <a:rPr lang="en-US" sz="1800" b="1" kern="100" dirty="0">
                <a:effectLst/>
                <a:latin typeface="+mn-lt"/>
                <a:ea typeface="Aptos" panose="020B0004020202020204" pitchFamily="34" charset="0"/>
                <a:cs typeface="Times New Roman" panose="02020603050405020304" pitchFamily="18" charset="0"/>
              </a:rPr>
              <a:t>Update Communication Materials </a:t>
            </a:r>
          </a:p>
          <a:p>
            <a:pPr lvl="1">
              <a:lnSpc>
                <a:spcPct val="107000"/>
              </a:lnSpc>
              <a:spcBef>
                <a:spcPts val="0"/>
              </a:spcBef>
              <a:buFont typeface="Wingdings" panose="05000000000000000000" pitchFamily="2" charset="2"/>
              <a:buChar char="§"/>
            </a:pPr>
            <a:r>
              <a:rPr lang="en-US" sz="1800" kern="100" dirty="0">
                <a:effectLst/>
                <a:latin typeface="+mn-lt"/>
                <a:ea typeface="Aptos" panose="020B0004020202020204" pitchFamily="34" charset="0"/>
                <a:cs typeface="Times New Roman" panose="02020603050405020304" pitchFamily="18" charset="0"/>
              </a:rPr>
              <a:t>Review and refresh </a:t>
            </a:r>
            <a:r>
              <a:rPr lang="en-US" sz="1800" kern="100" dirty="0">
                <a:latin typeface="+mn-lt"/>
                <a:ea typeface="Aptos" panose="020B0004020202020204" pitchFamily="34" charset="0"/>
                <a:cs typeface="Times New Roman" panose="02020603050405020304" pitchFamily="18" charset="0"/>
              </a:rPr>
              <a:t>w</a:t>
            </a:r>
            <a:r>
              <a:rPr lang="en-US" sz="1800" kern="100" dirty="0">
                <a:effectLst/>
                <a:latin typeface="+mn-lt"/>
                <a:ea typeface="Aptos" panose="020B0004020202020204" pitchFamily="34" charset="0"/>
                <a:cs typeface="Times New Roman" panose="02020603050405020304" pitchFamily="18" charset="0"/>
              </a:rPr>
              <a:t>ebpages, catalog pages, print materials (logo, url, contact info,…), handbooks, portal pages,…</a:t>
            </a:r>
          </a:p>
          <a:p>
            <a:pPr>
              <a:lnSpc>
                <a:spcPct val="107000"/>
              </a:lnSpc>
              <a:spcBef>
                <a:spcPts val="0"/>
              </a:spcBef>
              <a:buFont typeface="Wingdings" panose="05000000000000000000" pitchFamily="2" charset="2"/>
              <a:buChar char="§"/>
            </a:pPr>
            <a:endParaRPr lang="en-US" sz="1800" kern="100" dirty="0">
              <a:latin typeface="+mn-lt"/>
              <a:ea typeface="Aptos" panose="020B000402020202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b="1" kern="100" dirty="0">
                <a:effectLst/>
                <a:latin typeface="+mn-lt"/>
                <a:ea typeface="Aptos" panose="020B0004020202020204" pitchFamily="34" charset="0"/>
                <a:cs typeface="Times New Roman" panose="02020603050405020304" pitchFamily="18" charset="0"/>
              </a:rPr>
              <a:t>Use survey results (especially CCSSE, CCFSSE, CCCS Belonging survey) </a:t>
            </a:r>
          </a:p>
          <a:p>
            <a:pPr lvl="1">
              <a:lnSpc>
                <a:spcPct val="107000"/>
              </a:lnSpc>
              <a:spcBef>
                <a:spcPts val="0"/>
              </a:spcBef>
              <a:buFont typeface="Wingdings" panose="05000000000000000000" pitchFamily="2" charset="2"/>
              <a:buChar char="§"/>
            </a:pPr>
            <a:r>
              <a:rPr lang="en-US" sz="1800" kern="100" dirty="0">
                <a:effectLst/>
                <a:latin typeface="+mn-lt"/>
                <a:ea typeface="Aptos" panose="020B0004020202020204" pitchFamily="34" charset="0"/>
                <a:cs typeface="Times New Roman" panose="02020603050405020304" pitchFamily="18" charset="0"/>
              </a:rPr>
              <a:t>Review and discuss findings </a:t>
            </a:r>
          </a:p>
          <a:p>
            <a:pPr lvl="1">
              <a:lnSpc>
                <a:spcPct val="107000"/>
              </a:lnSpc>
              <a:spcBef>
                <a:spcPts val="0"/>
              </a:spcBef>
              <a:buFont typeface="Wingdings" panose="05000000000000000000" pitchFamily="2" charset="2"/>
              <a:buChar char="§"/>
            </a:pPr>
            <a:r>
              <a:rPr lang="en-US" sz="1800" kern="100" dirty="0">
                <a:latin typeface="+mn-lt"/>
                <a:ea typeface="Aptos" panose="020B0004020202020204" pitchFamily="34" charset="0"/>
                <a:cs typeface="Times New Roman" panose="02020603050405020304" pitchFamily="18" charset="0"/>
              </a:rPr>
              <a:t>I</a:t>
            </a:r>
            <a:r>
              <a:rPr lang="en-US" sz="1800" kern="100" dirty="0">
                <a:effectLst/>
                <a:latin typeface="+mn-lt"/>
                <a:ea typeface="Aptos" panose="020B0004020202020204" pitchFamily="34" charset="0"/>
                <a:cs typeface="Times New Roman" panose="02020603050405020304" pitchFamily="18" charset="0"/>
              </a:rPr>
              <a:t>dentify strengths and opportunities for improvement </a:t>
            </a:r>
          </a:p>
          <a:p>
            <a:pPr lvl="1">
              <a:lnSpc>
                <a:spcPct val="107000"/>
              </a:lnSpc>
              <a:spcBef>
                <a:spcPts val="0"/>
              </a:spcBef>
              <a:buFont typeface="Wingdings" panose="05000000000000000000" pitchFamily="2" charset="2"/>
              <a:buChar char="§"/>
            </a:pPr>
            <a:r>
              <a:rPr lang="en-US" sz="1800" kern="100" dirty="0">
                <a:latin typeface="+mn-lt"/>
                <a:ea typeface="Aptos" panose="020B0004020202020204" pitchFamily="34" charset="0"/>
                <a:cs typeface="Times New Roman" panose="02020603050405020304" pitchFamily="18" charset="0"/>
              </a:rPr>
              <a:t>D</a:t>
            </a:r>
            <a:r>
              <a:rPr lang="en-US" sz="1800" kern="100" dirty="0">
                <a:effectLst/>
                <a:latin typeface="+mn-lt"/>
                <a:ea typeface="Aptos" panose="020B0004020202020204" pitchFamily="34" charset="0"/>
                <a:cs typeface="Times New Roman" panose="02020603050405020304" pitchFamily="18" charset="0"/>
              </a:rPr>
              <a:t>evelop action plans and implement strategies for improvement</a:t>
            </a:r>
          </a:p>
          <a:p>
            <a:pPr>
              <a:lnSpc>
                <a:spcPct val="107000"/>
              </a:lnSpc>
              <a:spcBef>
                <a:spcPts val="0"/>
              </a:spcBef>
              <a:buFont typeface="Wingdings" panose="05000000000000000000" pitchFamily="2" charset="2"/>
              <a:buChar char="§"/>
            </a:pPr>
            <a:endParaRPr lang="en-US" sz="1800" kern="100" dirty="0">
              <a:effectLst/>
              <a:latin typeface="+mn-lt"/>
              <a:ea typeface="Aptos" panose="020B000402020202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b="1" kern="100" dirty="0">
                <a:effectLst/>
                <a:latin typeface="+mn-lt"/>
                <a:ea typeface="Aptos" panose="020B0004020202020204" pitchFamily="34" charset="0"/>
                <a:cs typeface="Times New Roman" panose="02020603050405020304" pitchFamily="18" charset="0"/>
              </a:rPr>
              <a:t>Stay informed about current initiatives and accomplishments</a:t>
            </a:r>
          </a:p>
          <a:p>
            <a:pPr lvl="1">
              <a:lnSpc>
                <a:spcPct val="107000"/>
              </a:lnSpc>
              <a:spcBef>
                <a:spcPts val="0"/>
              </a:spcBef>
              <a:buFont typeface="Wingdings" panose="05000000000000000000" pitchFamily="2" charset="2"/>
              <a:buChar char="§"/>
            </a:pPr>
            <a:r>
              <a:rPr lang="en-US" sz="1800" kern="100" dirty="0">
                <a:latin typeface="+mn-lt"/>
                <a:ea typeface="Aptos" panose="020B0004020202020204" pitchFamily="34" charset="0"/>
                <a:cs typeface="Times New Roman" panose="02020603050405020304" pitchFamily="18" charset="0"/>
              </a:rPr>
              <a:t>Watch </a:t>
            </a:r>
            <a:r>
              <a:rPr lang="en-US" sz="1800" kern="100" dirty="0">
                <a:effectLst/>
                <a:latin typeface="+mn-lt"/>
                <a:ea typeface="Aptos" panose="020B0004020202020204" pitchFamily="34" charset="0"/>
                <a:cs typeface="Times New Roman" panose="02020603050405020304" pitchFamily="18" charset="0"/>
              </a:rPr>
              <a:t>Dr. Bolton’s weekly video updates</a:t>
            </a:r>
          </a:p>
          <a:p>
            <a:pPr lvl="1">
              <a:lnSpc>
                <a:spcPct val="107000"/>
              </a:lnSpc>
              <a:spcBef>
                <a:spcPts val="0"/>
              </a:spcBef>
              <a:buFont typeface="Wingdings" panose="05000000000000000000" pitchFamily="2" charset="2"/>
              <a:buChar char="§"/>
            </a:pPr>
            <a:r>
              <a:rPr lang="en-US" sz="1800" kern="100" dirty="0">
                <a:effectLst/>
                <a:latin typeface="+mn-lt"/>
                <a:ea typeface="Aptos" panose="020B0004020202020204" pitchFamily="34" charset="0"/>
                <a:cs typeface="Times New Roman" panose="02020603050405020304" pitchFamily="18" charset="0"/>
              </a:rPr>
              <a:t>+ press releases, townhalls</a:t>
            </a:r>
          </a:p>
          <a:p>
            <a:pPr>
              <a:lnSpc>
                <a:spcPct val="107000"/>
              </a:lnSpc>
              <a:spcBef>
                <a:spcPts val="0"/>
              </a:spcBef>
              <a:buFont typeface="Wingdings" panose="05000000000000000000" pitchFamily="2" charset="2"/>
              <a:buChar char="§"/>
            </a:pPr>
            <a:endParaRPr lang="en-US" sz="1800" kern="100" dirty="0">
              <a:latin typeface="+mn-lt"/>
              <a:ea typeface="Aptos" panose="020B000402020202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b="1" kern="100" dirty="0">
                <a:effectLst/>
                <a:latin typeface="+mn-lt"/>
                <a:ea typeface="Aptos" panose="020B0004020202020204" pitchFamily="34" charset="0"/>
                <a:cs typeface="Times New Roman" panose="02020603050405020304" pitchFamily="18" charset="0"/>
              </a:rPr>
              <a:t>Respond to information requests: tell your story!</a:t>
            </a:r>
          </a:p>
          <a:p>
            <a:pPr lvl="1">
              <a:lnSpc>
                <a:spcPct val="107000"/>
              </a:lnSpc>
              <a:spcBef>
                <a:spcPts val="0"/>
              </a:spcBef>
              <a:buFont typeface="Wingdings" panose="05000000000000000000" pitchFamily="2" charset="2"/>
              <a:buChar char="§"/>
            </a:pPr>
            <a:r>
              <a:rPr lang="en-US" sz="1800" kern="100" dirty="0">
                <a:latin typeface="+mn-lt"/>
                <a:ea typeface="Aptos" panose="020B0004020202020204" pitchFamily="34" charset="0"/>
                <a:cs typeface="Times New Roman" panose="02020603050405020304" pitchFamily="18" charset="0"/>
              </a:rPr>
              <a:t>Gather and provide e</a:t>
            </a:r>
            <a:r>
              <a:rPr lang="en-US" sz="1800" kern="100" dirty="0">
                <a:effectLst/>
                <a:latin typeface="+mn-lt"/>
                <a:ea typeface="Aptos" panose="020B0004020202020204" pitchFamily="34" charset="0"/>
                <a:cs typeface="Times New Roman" panose="02020603050405020304" pitchFamily="18" charset="0"/>
              </a:rPr>
              <a:t>vidence that supports the Assurance Argument narrative </a:t>
            </a:r>
          </a:p>
          <a:p>
            <a:pPr lvl="2">
              <a:lnSpc>
                <a:spcPct val="107000"/>
              </a:lnSpc>
              <a:spcBef>
                <a:spcPts val="0"/>
              </a:spcBef>
              <a:buFont typeface="Wingdings" panose="05000000000000000000" pitchFamily="2" charset="2"/>
              <a:buChar char="§"/>
            </a:pPr>
            <a:r>
              <a:rPr lang="en-US" sz="1800" kern="100" dirty="0">
                <a:latin typeface="+mn-lt"/>
                <a:ea typeface="Aptos" panose="020B0004020202020204" pitchFamily="34" charset="0"/>
                <a:cs typeface="Times New Roman" panose="02020603050405020304" pitchFamily="18" charset="0"/>
              </a:rPr>
              <a:t>Focus: </a:t>
            </a:r>
            <a:r>
              <a:rPr lang="en-US" sz="1800" kern="100" dirty="0">
                <a:effectLst/>
                <a:latin typeface="+mn-lt"/>
                <a:ea typeface="Aptos" panose="020B0004020202020204" pitchFamily="34" charset="0"/>
                <a:cs typeface="Times New Roman" panose="02020603050405020304" pitchFamily="18" charset="0"/>
              </a:rPr>
              <a:t>effectiveness and commitment to continuous improvement, beyond description of services/programs</a:t>
            </a:r>
          </a:p>
        </p:txBody>
      </p:sp>
      <p:sp>
        <p:nvSpPr>
          <p:cNvPr id="4" name="Footer Placeholder 3">
            <a:extLst>
              <a:ext uri="{FF2B5EF4-FFF2-40B4-BE49-F238E27FC236}">
                <a16:creationId xmlns:a16="http://schemas.microsoft.com/office/drawing/2014/main" id="{C9B0A1C4-BA8D-ED9D-034D-DED29D261335}"/>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510612AF-E7F8-3709-B330-7A1744DB412A}"/>
              </a:ext>
            </a:extLst>
          </p:cNvPr>
          <p:cNvSpPr>
            <a:spLocks noGrp="1"/>
          </p:cNvSpPr>
          <p:nvPr>
            <p:ph type="sldNum" sz="quarter" idx="11"/>
          </p:nvPr>
        </p:nvSpPr>
        <p:spPr/>
        <p:txBody>
          <a:bodyPr/>
          <a:lstStyle/>
          <a:p>
            <a:fld id="{48CDDC0F-11FB-354C-A722-8F92F9F69110}" type="slidenum">
              <a:rPr lang="en-US" smtClean="0"/>
              <a:t>18</a:t>
            </a:fld>
            <a:endParaRPr lang="en-US" dirty="0"/>
          </a:p>
        </p:txBody>
      </p:sp>
    </p:spTree>
    <p:extLst>
      <p:ext uri="{BB962C8B-B14F-4D97-AF65-F5344CB8AC3E}">
        <p14:creationId xmlns:p14="http://schemas.microsoft.com/office/powerpoint/2010/main" val="388431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50A5-CF95-0F18-01F8-CA90A591CE16}"/>
              </a:ext>
            </a:extLst>
          </p:cNvPr>
          <p:cNvSpPr>
            <a:spLocks noGrp="1"/>
          </p:cNvSpPr>
          <p:nvPr>
            <p:ph type="title"/>
          </p:nvPr>
        </p:nvSpPr>
        <p:spPr>
          <a:xfrm>
            <a:off x="2331999" y="21975"/>
            <a:ext cx="4703283" cy="920418"/>
          </a:xfrm>
        </p:spPr>
        <p:txBody>
          <a:bodyPr/>
          <a:lstStyle/>
          <a:p>
            <a:r>
              <a:rPr lang="en-US" dirty="0">
                <a:latin typeface="+mn-lt"/>
              </a:rPr>
              <a:t>Examples of Evidence  </a:t>
            </a:r>
          </a:p>
        </p:txBody>
      </p:sp>
      <p:sp>
        <p:nvSpPr>
          <p:cNvPr id="3" name="Content Placeholder 2">
            <a:extLst>
              <a:ext uri="{FF2B5EF4-FFF2-40B4-BE49-F238E27FC236}">
                <a16:creationId xmlns:a16="http://schemas.microsoft.com/office/drawing/2014/main" id="{320DB712-D024-1D55-EE44-F9A1AEC94082}"/>
              </a:ext>
            </a:extLst>
          </p:cNvPr>
          <p:cNvSpPr>
            <a:spLocks noGrp="1"/>
          </p:cNvSpPr>
          <p:nvPr>
            <p:ph idx="1"/>
          </p:nvPr>
        </p:nvSpPr>
        <p:spPr>
          <a:xfrm>
            <a:off x="275584" y="942393"/>
            <a:ext cx="11704922" cy="3732463"/>
          </a:xfrm>
        </p:spPr>
        <p:txBody>
          <a:bodyPr>
            <a:noAutofit/>
          </a:bodyPr>
          <a:lstStyle/>
          <a:p>
            <a:pPr marL="0" indent="0">
              <a:buNone/>
            </a:pPr>
            <a:r>
              <a:rPr lang="en-US" sz="1800" b="1" dirty="0">
                <a:latin typeface="+mn-lt"/>
              </a:rPr>
              <a:t>Criterion 3. Teaching and Learning: Quality, Resources, and Support: </a:t>
            </a:r>
            <a:r>
              <a:rPr lang="en-US" sz="1800" dirty="0">
                <a:latin typeface="+mn-lt"/>
              </a:rPr>
              <a:t>The institution provides quality education, wherever and however its offerings are delivered.</a:t>
            </a:r>
          </a:p>
          <a:p>
            <a:pPr marL="0" indent="0">
              <a:buNone/>
            </a:pPr>
            <a:r>
              <a:rPr lang="en-US" sz="1800" b="1" dirty="0">
                <a:latin typeface="+mn-lt"/>
              </a:rPr>
              <a:t>3.C. The institution has the faculty and staff needed for effective, high-quality programs and student services. </a:t>
            </a:r>
          </a:p>
          <a:p>
            <a:pPr marL="0" indent="0">
              <a:buNone/>
            </a:pPr>
            <a:endParaRPr lang="en-US" sz="1800" kern="100" dirty="0">
              <a:effectLst/>
              <a:latin typeface="+mn-lt"/>
              <a:ea typeface="Aptos" panose="020B0004020202020204" pitchFamily="34" charset="0"/>
              <a:cs typeface="Times New Roman" panose="02020603050405020304" pitchFamily="18" charset="0"/>
            </a:endParaRPr>
          </a:p>
          <a:p>
            <a:r>
              <a:rPr lang="en-US" sz="1600" dirty="0">
                <a:latin typeface="+mn-lt"/>
              </a:rPr>
              <a:t>PPSC’s Mission statement</a:t>
            </a:r>
          </a:p>
          <a:p>
            <a:r>
              <a:rPr lang="en-US" sz="1600" dirty="0">
                <a:latin typeface="+mn-lt"/>
              </a:rPr>
              <a:t>BPs / SPs - Personnel (including evaluation of performance)</a:t>
            </a:r>
          </a:p>
          <a:p>
            <a:r>
              <a:rPr lang="en-US" sz="1600" dirty="0">
                <a:latin typeface="+mn-lt"/>
              </a:rPr>
              <a:t>IPEDS Human Resources survey (number of employees)</a:t>
            </a:r>
          </a:p>
          <a:p>
            <a:r>
              <a:rPr lang="en-US" sz="1600" dirty="0">
                <a:latin typeface="+mn-lt"/>
              </a:rPr>
              <a:t>Student-to-faculty ratio</a:t>
            </a:r>
          </a:p>
          <a:p>
            <a:r>
              <a:rPr lang="en-US" sz="1600" kern="100" dirty="0">
                <a:effectLst/>
                <a:latin typeface="+mn-lt"/>
                <a:ea typeface="Aptos" panose="020B0004020202020204" pitchFamily="34" charset="0"/>
                <a:cs typeface="Times New Roman" panose="02020603050405020304" pitchFamily="18" charset="0"/>
              </a:rPr>
              <a:t>Survey results and </a:t>
            </a:r>
            <a:r>
              <a:rPr lang="en-US" sz="1600" kern="100" dirty="0">
                <a:latin typeface="+mn-lt"/>
                <a:ea typeface="Aptos" panose="020B0004020202020204" pitchFamily="34" charset="0"/>
                <a:cs typeface="Times New Roman" panose="02020603050405020304" pitchFamily="18" charset="0"/>
              </a:rPr>
              <a:t>use of results (e.g., CCSSE, satisfaction surveys, end-of-term evaluations of instruction)</a:t>
            </a:r>
          </a:p>
          <a:p>
            <a:r>
              <a:rPr lang="en-US" sz="1600" kern="100" dirty="0">
                <a:effectLst/>
                <a:latin typeface="+mn-lt"/>
                <a:ea typeface="Aptos" panose="020B0004020202020204" pitchFamily="34" charset="0"/>
                <a:cs typeface="Times New Roman" panose="02020603050405020304" pitchFamily="18" charset="0"/>
              </a:rPr>
              <a:t>Job descriptions (minimum qualifications)</a:t>
            </a:r>
          </a:p>
          <a:p>
            <a:r>
              <a:rPr lang="en-US" sz="1600" dirty="0">
                <a:latin typeface="+mn-lt"/>
              </a:rPr>
              <a:t>Orientation/onboarding programs</a:t>
            </a:r>
          </a:p>
          <a:p>
            <a:r>
              <a:rPr lang="en-US" sz="1600" dirty="0">
                <a:latin typeface="+mn-lt"/>
              </a:rPr>
              <a:t>Documentation of professional development and training opportunities for staff and faculty (Handbooks + training materials + agendas)</a:t>
            </a:r>
          </a:p>
          <a:p>
            <a:r>
              <a:rPr lang="en-US" sz="1600" dirty="0">
                <a:latin typeface="+mn-lt"/>
              </a:rPr>
              <a:t>Program review/evaluation process, findings and use of results</a:t>
            </a:r>
          </a:p>
          <a:p>
            <a:r>
              <a:rPr lang="en-US" sz="1600" kern="100" dirty="0">
                <a:latin typeface="+mn-lt"/>
                <a:ea typeface="Aptos" panose="020B0004020202020204" pitchFamily="34" charset="0"/>
                <a:cs typeface="Times New Roman" panose="02020603050405020304" pitchFamily="18" charset="0"/>
              </a:rPr>
              <a:t>Budget reports (e.g., resources allocated to new positions or professional development)</a:t>
            </a:r>
            <a:endParaRPr lang="en-US" sz="1600" dirty="0">
              <a:latin typeface="+mn-lt"/>
            </a:endParaRPr>
          </a:p>
          <a:p>
            <a:pPr lvl="1"/>
            <a:endParaRPr lang="en-US" sz="1800" dirty="0">
              <a:latin typeface="+mn-lt"/>
            </a:endParaRPr>
          </a:p>
          <a:p>
            <a:pPr lvl="1"/>
            <a:endParaRPr lang="en-US" sz="1800" dirty="0">
              <a:latin typeface="+mn-lt"/>
            </a:endParaRPr>
          </a:p>
          <a:p>
            <a:pPr lvl="1"/>
            <a:endParaRPr lang="en-US" sz="1800" dirty="0">
              <a:latin typeface="+mn-lt"/>
            </a:endParaRPr>
          </a:p>
        </p:txBody>
      </p:sp>
      <p:sp>
        <p:nvSpPr>
          <p:cNvPr id="4" name="Rectangle: Rounded Corners 3">
            <a:extLst>
              <a:ext uri="{FF2B5EF4-FFF2-40B4-BE49-F238E27FC236}">
                <a16:creationId xmlns:a16="http://schemas.microsoft.com/office/drawing/2014/main" id="{94CFAAF4-CE1C-393E-7C2A-14C5B6B82DB5}"/>
              </a:ext>
            </a:extLst>
          </p:cNvPr>
          <p:cNvSpPr/>
          <p:nvPr/>
        </p:nvSpPr>
        <p:spPr>
          <a:xfrm>
            <a:off x="8954276" y="2234779"/>
            <a:ext cx="2799185" cy="8816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is not documented does not exist!</a:t>
            </a:r>
          </a:p>
        </p:txBody>
      </p:sp>
      <p:sp>
        <p:nvSpPr>
          <p:cNvPr id="5" name="Footer Placeholder 4">
            <a:extLst>
              <a:ext uri="{FF2B5EF4-FFF2-40B4-BE49-F238E27FC236}">
                <a16:creationId xmlns:a16="http://schemas.microsoft.com/office/drawing/2014/main" id="{90B6B229-1D6D-A365-4AD9-9FD4A3063688}"/>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27D720F-934D-F6AE-16A5-CCE588D6FF1C}"/>
              </a:ext>
            </a:extLst>
          </p:cNvPr>
          <p:cNvSpPr>
            <a:spLocks noGrp="1"/>
          </p:cNvSpPr>
          <p:nvPr>
            <p:ph type="sldNum" sz="quarter" idx="11"/>
          </p:nvPr>
        </p:nvSpPr>
        <p:spPr/>
        <p:txBody>
          <a:bodyPr/>
          <a:lstStyle/>
          <a:p>
            <a:fld id="{48CDDC0F-11FB-354C-A722-8F92F9F69110}" type="slidenum">
              <a:rPr lang="en-US" smtClean="0"/>
              <a:t>19</a:t>
            </a:fld>
            <a:endParaRPr lang="en-US" dirty="0"/>
          </a:p>
        </p:txBody>
      </p:sp>
    </p:spTree>
    <p:extLst>
      <p:ext uri="{BB962C8B-B14F-4D97-AF65-F5344CB8AC3E}">
        <p14:creationId xmlns:p14="http://schemas.microsoft.com/office/powerpoint/2010/main" val="3006876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006A-E7DF-C8FC-DBAF-BD10609F3572}"/>
              </a:ext>
            </a:extLst>
          </p:cNvPr>
          <p:cNvSpPr>
            <a:spLocks noGrp="1"/>
          </p:cNvSpPr>
          <p:nvPr>
            <p:ph type="title"/>
          </p:nvPr>
        </p:nvSpPr>
        <p:spPr>
          <a:xfrm>
            <a:off x="2293776" y="1830031"/>
            <a:ext cx="8315130" cy="1325563"/>
          </a:xfrm>
        </p:spPr>
        <p:txBody>
          <a:bodyPr/>
          <a:lstStyle/>
          <a:p>
            <a:r>
              <a:rPr lang="en-US" dirty="0">
                <a:latin typeface="+mn-lt"/>
              </a:rPr>
              <a:t>Why is regional accreditation important?</a:t>
            </a:r>
          </a:p>
        </p:txBody>
      </p:sp>
      <p:sp>
        <p:nvSpPr>
          <p:cNvPr id="3" name="Footer Placeholder 2">
            <a:extLst>
              <a:ext uri="{FF2B5EF4-FFF2-40B4-BE49-F238E27FC236}">
                <a16:creationId xmlns:a16="http://schemas.microsoft.com/office/drawing/2014/main" id="{A44AB3CC-F27D-BA67-60E5-300AF47298F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0981E4A3-FE17-9135-84C0-977AE345574A}"/>
              </a:ext>
            </a:extLst>
          </p:cNvPr>
          <p:cNvSpPr>
            <a:spLocks noGrp="1"/>
          </p:cNvSpPr>
          <p:nvPr>
            <p:ph type="sldNum" sz="quarter" idx="11"/>
          </p:nvPr>
        </p:nvSpPr>
        <p:spPr/>
        <p:txBody>
          <a:bodyPr/>
          <a:lstStyle/>
          <a:p>
            <a:fld id="{48CDDC0F-11FB-354C-A722-8F92F9F69110}" type="slidenum">
              <a:rPr lang="en-US" smtClean="0"/>
              <a:t>2</a:t>
            </a:fld>
            <a:endParaRPr lang="en-US" dirty="0"/>
          </a:p>
        </p:txBody>
      </p:sp>
    </p:spTree>
    <p:extLst>
      <p:ext uri="{BB962C8B-B14F-4D97-AF65-F5344CB8AC3E}">
        <p14:creationId xmlns:p14="http://schemas.microsoft.com/office/powerpoint/2010/main" val="266287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50A5-CF95-0F18-01F8-CA90A591CE16}"/>
              </a:ext>
            </a:extLst>
          </p:cNvPr>
          <p:cNvSpPr>
            <a:spLocks noGrp="1"/>
          </p:cNvSpPr>
          <p:nvPr>
            <p:ph type="title"/>
          </p:nvPr>
        </p:nvSpPr>
        <p:spPr>
          <a:xfrm>
            <a:off x="513347" y="178992"/>
            <a:ext cx="10515600" cy="855481"/>
          </a:xfrm>
        </p:spPr>
        <p:txBody>
          <a:bodyPr/>
          <a:lstStyle/>
          <a:p>
            <a:r>
              <a:rPr lang="en-US" dirty="0"/>
              <a:t>How </a:t>
            </a:r>
            <a:r>
              <a:rPr lang="en-US" dirty="0">
                <a:latin typeface="+mn-lt"/>
              </a:rPr>
              <a:t>you</a:t>
            </a:r>
            <a:r>
              <a:rPr lang="en-US" dirty="0"/>
              <a:t> can contribute (2)</a:t>
            </a:r>
          </a:p>
        </p:txBody>
      </p:sp>
      <p:sp>
        <p:nvSpPr>
          <p:cNvPr id="3" name="Content Placeholder 2">
            <a:extLst>
              <a:ext uri="{FF2B5EF4-FFF2-40B4-BE49-F238E27FC236}">
                <a16:creationId xmlns:a16="http://schemas.microsoft.com/office/drawing/2014/main" id="{320DB712-D024-1D55-EE44-F9A1AEC94082}"/>
              </a:ext>
            </a:extLst>
          </p:cNvPr>
          <p:cNvSpPr>
            <a:spLocks noGrp="1"/>
          </p:cNvSpPr>
          <p:nvPr>
            <p:ph idx="1"/>
          </p:nvPr>
        </p:nvSpPr>
        <p:spPr>
          <a:xfrm>
            <a:off x="393274" y="1120821"/>
            <a:ext cx="11149264" cy="4320796"/>
          </a:xfrm>
        </p:spPr>
        <p:txBody>
          <a:bodyPr>
            <a:noAutofit/>
          </a:bodyPr>
          <a:lstStyle/>
          <a:p>
            <a:pPr marR="0" lvl="0">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Provide feedback on the draft Assurance Argument (December – January)</a:t>
            </a:r>
          </a:p>
          <a:p>
            <a:pPr marR="0" lvl="1">
              <a:lnSpc>
                <a:spcPct val="107000"/>
              </a:lnSpc>
              <a:spcBef>
                <a:spcPts val="0"/>
              </a:spcBef>
              <a:spcAft>
                <a:spcPts val="0"/>
              </a:spcAft>
              <a:buFont typeface="Wingdings" panose="05000000000000000000" pitchFamily="2" charset="2"/>
              <a:buChar char="§"/>
            </a:pPr>
            <a:endParaRPr lang="en-US" sz="2000" kern="100" dirty="0">
              <a:effectLst/>
              <a:latin typeface="+mn-lt"/>
              <a:ea typeface="Aptos" panose="020B0004020202020204" pitchFamily="34" charset="0"/>
              <a:cs typeface="Times New Roman" panose="02020603050405020304" pitchFamily="18" charset="0"/>
            </a:endParaRPr>
          </a:p>
          <a:p>
            <a:pPr marR="0" lvl="0">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Attend Spring PDW HLC workshops</a:t>
            </a:r>
          </a:p>
          <a:p>
            <a:pPr marR="0" lvl="2">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HLC and Comprehensive Evaluation Overview </a:t>
            </a:r>
          </a:p>
          <a:p>
            <a:pPr marR="0" lvl="2">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Criteria 1, 2 and 5 </a:t>
            </a:r>
          </a:p>
          <a:p>
            <a:pPr marR="0" lvl="2">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Criteria 3 &amp; 4</a:t>
            </a:r>
          </a:p>
          <a:p>
            <a:pPr marR="0" lvl="1">
              <a:lnSpc>
                <a:spcPct val="107000"/>
              </a:lnSpc>
              <a:spcBef>
                <a:spcPts val="0"/>
              </a:spcBef>
              <a:spcAft>
                <a:spcPts val="0"/>
              </a:spcAft>
              <a:buFont typeface="Wingdings" panose="05000000000000000000" pitchFamily="2" charset="2"/>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Participate in the mock visit (February 17 &amp; 18)</a:t>
            </a:r>
          </a:p>
          <a:p>
            <a:pPr marR="0" lvl="2">
              <a:lnSpc>
                <a:spcPct val="107000"/>
              </a:lnSpc>
              <a:spcBef>
                <a:spcPts val="0"/>
              </a:spcBef>
              <a:spcAft>
                <a:spcPts val="0"/>
              </a:spcAft>
              <a:buFont typeface="Wingdings" panose="05000000000000000000" pitchFamily="2" charset="2"/>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Attend mock Open Forum meetings (March)</a:t>
            </a:r>
          </a:p>
          <a:p>
            <a:pPr marR="0" lvl="2">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Practice “elevator speech”</a:t>
            </a:r>
          </a:p>
          <a:p>
            <a:pPr marR="0" lvl="2">
              <a:lnSpc>
                <a:spcPct val="107000"/>
              </a:lnSpc>
              <a:spcBef>
                <a:spcPts val="0"/>
              </a:spcBef>
              <a:spcAft>
                <a:spcPts val="0"/>
              </a:spcAft>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Practice answering questions</a:t>
            </a:r>
          </a:p>
          <a:p>
            <a:pPr marR="0" lvl="2">
              <a:lnSpc>
                <a:spcPct val="107000"/>
              </a:lnSpc>
              <a:spcBef>
                <a:spcPts val="0"/>
              </a:spcBef>
              <a:spcAft>
                <a:spcPts val="0"/>
              </a:spcAft>
              <a:buFont typeface="Wingdings" panose="05000000000000000000" pitchFamily="2" charset="2"/>
              <a:buChar char="§"/>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Participate in the actual on-site visit (April 14 &amp; 15)</a:t>
            </a:r>
          </a:p>
          <a:p>
            <a:pPr lvl="2">
              <a:lnSpc>
                <a:spcPct val="107000"/>
              </a:lnSpc>
              <a:spcBef>
                <a:spcPts val="0"/>
              </a:spcBef>
              <a:buFont typeface="Wingdings" panose="05000000000000000000" pitchFamily="2" charset="2"/>
              <a:buChar char="§"/>
            </a:pPr>
            <a:endParaRPr lang="en-US" sz="1600" kern="100" dirty="0">
              <a:effectLst/>
              <a:latin typeface="+mn-lt"/>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4B29044-320E-330E-0A9E-29C429957467}"/>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B48F8071-F2BB-DFEA-DBD7-996D4933E472}"/>
              </a:ext>
            </a:extLst>
          </p:cNvPr>
          <p:cNvSpPr>
            <a:spLocks noGrp="1"/>
          </p:cNvSpPr>
          <p:nvPr>
            <p:ph type="sldNum" sz="quarter" idx="11"/>
          </p:nvPr>
        </p:nvSpPr>
        <p:spPr/>
        <p:txBody>
          <a:bodyPr/>
          <a:lstStyle/>
          <a:p>
            <a:fld id="{48CDDC0F-11FB-354C-A722-8F92F9F69110}" type="slidenum">
              <a:rPr lang="en-US" smtClean="0"/>
              <a:t>20</a:t>
            </a:fld>
            <a:endParaRPr lang="en-US" dirty="0"/>
          </a:p>
        </p:txBody>
      </p:sp>
    </p:spTree>
    <p:extLst>
      <p:ext uri="{BB962C8B-B14F-4D97-AF65-F5344CB8AC3E}">
        <p14:creationId xmlns:p14="http://schemas.microsoft.com/office/powerpoint/2010/main" val="318374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ADD9-7455-D16A-323C-BC5BF1A4318B}"/>
              </a:ext>
            </a:extLst>
          </p:cNvPr>
          <p:cNvSpPr>
            <a:spLocks noGrp="1"/>
          </p:cNvSpPr>
          <p:nvPr>
            <p:ph type="title"/>
          </p:nvPr>
        </p:nvSpPr>
        <p:spPr>
          <a:xfrm>
            <a:off x="1676400" y="124980"/>
            <a:ext cx="10515600" cy="715529"/>
          </a:xfrm>
        </p:spPr>
        <p:txBody>
          <a:bodyPr/>
          <a:lstStyle/>
          <a:p>
            <a:r>
              <a:rPr lang="en-US" dirty="0"/>
              <a:t>PPSC’s HLC Institutional Representatives</a:t>
            </a:r>
          </a:p>
        </p:txBody>
      </p:sp>
      <p:sp>
        <p:nvSpPr>
          <p:cNvPr id="3" name="Content Placeholder 2">
            <a:extLst>
              <a:ext uri="{FF2B5EF4-FFF2-40B4-BE49-F238E27FC236}">
                <a16:creationId xmlns:a16="http://schemas.microsoft.com/office/drawing/2014/main" id="{1415BEEA-00C1-828A-B992-6738F80E115E}"/>
              </a:ext>
            </a:extLst>
          </p:cNvPr>
          <p:cNvSpPr>
            <a:spLocks noGrp="1"/>
          </p:cNvSpPr>
          <p:nvPr>
            <p:ph idx="1"/>
          </p:nvPr>
        </p:nvSpPr>
        <p:spPr>
          <a:xfrm>
            <a:off x="477982" y="1062615"/>
            <a:ext cx="11455400" cy="4043906"/>
          </a:xfrm>
        </p:spPr>
        <p:txBody>
          <a:bodyPr>
            <a:noAutofit/>
          </a:bodyPr>
          <a:lstStyle/>
          <a:p>
            <a:r>
              <a:rPr lang="en-US" sz="2800" b="1" dirty="0">
                <a:latin typeface="+mn-lt"/>
              </a:rPr>
              <a:t>Chief Executive Officer (CEO) – </a:t>
            </a:r>
            <a:r>
              <a:rPr lang="en-US" sz="2800" dirty="0">
                <a:latin typeface="+mn-lt"/>
              </a:rPr>
              <a:t>Lance Bolton, President </a:t>
            </a:r>
          </a:p>
          <a:p>
            <a:endParaRPr lang="en-US" sz="2800" dirty="0">
              <a:latin typeface="+mn-lt"/>
            </a:endParaRPr>
          </a:p>
          <a:p>
            <a:r>
              <a:rPr lang="en-US" sz="2800" b="1" dirty="0">
                <a:latin typeface="+mn-lt"/>
              </a:rPr>
              <a:t>Accreditation Liaison Officer (ALO) – </a:t>
            </a:r>
            <a:r>
              <a:rPr lang="en-US" sz="2800" dirty="0">
                <a:latin typeface="+mn-lt"/>
              </a:rPr>
              <a:t>Patricia Grandieu, Executive Director of Institutional Effectiveness </a:t>
            </a:r>
          </a:p>
          <a:p>
            <a:endParaRPr lang="en-US" sz="2800" dirty="0">
              <a:latin typeface="+mn-lt"/>
            </a:endParaRPr>
          </a:p>
          <a:p>
            <a:r>
              <a:rPr lang="en-US" sz="2800" b="1" dirty="0">
                <a:latin typeface="+mn-lt"/>
              </a:rPr>
              <a:t>Chief Academic Officer – </a:t>
            </a:r>
            <a:r>
              <a:rPr lang="en-US" sz="2800" dirty="0">
                <a:latin typeface="+mn-lt"/>
              </a:rPr>
              <a:t>Jacque’ Gaiters-Jordan, Vice President for Instructional Services</a:t>
            </a:r>
          </a:p>
          <a:p>
            <a:endParaRPr lang="en-US" sz="2800" dirty="0">
              <a:latin typeface="+mn-lt"/>
            </a:endParaRPr>
          </a:p>
          <a:p>
            <a:r>
              <a:rPr lang="en-US" sz="2800" b="1" dirty="0">
                <a:latin typeface="+mn-lt"/>
              </a:rPr>
              <a:t>Chief Financial Officer – </a:t>
            </a:r>
            <a:r>
              <a:rPr lang="en-US" sz="2800" dirty="0">
                <a:latin typeface="+mn-lt"/>
              </a:rPr>
              <a:t>Darlene Melby, Vice President for Administrative Services (CFO)</a:t>
            </a:r>
          </a:p>
        </p:txBody>
      </p:sp>
      <p:sp>
        <p:nvSpPr>
          <p:cNvPr id="4" name="Footer Placeholder 3">
            <a:extLst>
              <a:ext uri="{FF2B5EF4-FFF2-40B4-BE49-F238E27FC236}">
                <a16:creationId xmlns:a16="http://schemas.microsoft.com/office/drawing/2014/main" id="{DE1CA49B-BFC7-EC8A-4557-95C6C066B6E9}"/>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3DA432AF-9C24-24E6-FB0A-B8C1C5412C97}"/>
              </a:ext>
            </a:extLst>
          </p:cNvPr>
          <p:cNvSpPr>
            <a:spLocks noGrp="1"/>
          </p:cNvSpPr>
          <p:nvPr>
            <p:ph type="sldNum" sz="quarter" idx="11"/>
          </p:nvPr>
        </p:nvSpPr>
        <p:spPr/>
        <p:txBody>
          <a:bodyPr/>
          <a:lstStyle/>
          <a:p>
            <a:fld id="{48CDDC0F-11FB-354C-A722-8F92F9F69110}" type="slidenum">
              <a:rPr lang="en-US" smtClean="0"/>
              <a:t>21</a:t>
            </a:fld>
            <a:endParaRPr lang="en-US" dirty="0"/>
          </a:p>
        </p:txBody>
      </p:sp>
    </p:spTree>
    <p:extLst>
      <p:ext uri="{BB962C8B-B14F-4D97-AF65-F5344CB8AC3E}">
        <p14:creationId xmlns:p14="http://schemas.microsoft.com/office/powerpoint/2010/main" val="315471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7C0E-A3C3-A33A-4A13-51C34EE058E4}"/>
              </a:ext>
            </a:extLst>
          </p:cNvPr>
          <p:cNvSpPr>
            <a:spLocks noGrp="1"/>
          </p:cNvSpPr>
          <p:nvPr>
            <p:ph type="title"/>
          </p:nvPr>
        </p:nvSpPr>
        <p:spPr>
          <a:xfrm>
            <a:off x="4066216" y="111996"/>
            <a:ext cx="2791691" cy="719710"/>
          </a:xfrm>
        </p:spPr>
        <p:txBody>
          <a:bodyPr/>
          <a:lstStyle/>
          <a:p>
            <a:r>
              <a:rPr lang="en-US" sz="3600" b="1" dirty="0"/>
              <a:t>Useful Links</a:t>
            </a:r>
            <a:endParaRPr lang="en-US" dirty="0"/>
          </a:p>
        </p:txBody>
      </p:sp>
      <p:sp>
        <p:nvSpPr>
          <p:cNvPr id="3" name="Content Placeholder 2">
            <a:extLst>
              <a:ext uri="{FF2B5EF4-FFF2-40B4-BE49-F238E27FC236}">
                <a16:creationId xmlns:a16="http://schemas.microsoft.com/office/drawing/2014/main" id="{BEEFFF0E-CFE1-F309-ECA8-A689AA1CCDA9}"/>
              </a:ext>
            </a:extLst>
          </p:cNvPr>
          <p:cNvSpPr>
            <a:spLocks noGrp="1"/>
          </p:cNvSpPr>
          <p:nvPr>
            <p:ph idx="1"/>
          </p:nvPr>
        </p:nvSpPr>
        <p:spPr>
          <a:xfrm>
            <a:off x="385618" y="1083102"/>
            <a:ext cx="11409218" cy="4351338"/>
          </a:xfrm>
        </p:spPr>
        <p:txBody>
          <a:bodyPr>
            <a:normAutofit fontScale="92500" lnSpcReduction="10000"/>
          </a:bodyPr>
          <a:lstStyle/>
          <a:p>
            <a:pPr>
              <a:spcAft>
                <a:spcPts val="600"/>
              </a:spcAft>
            </a:pPr>
            <a:r>
              <a:rPr lang="en-US" sz="2300" dirty="0">
                <a:latin typeface="+mn-lt"/>
              </a:rPr>
              <a:t>PPSC Accreditation Reports: </a:t>
            </a:r>
            <a:r>
              <a:rPr lang="en-US" sz="2300" dirty="0">
                <a:latin typeface="+mn-lt"/>
                <a:hlinkClick r:id="rId3"/>
              </a:rPr>
              <a:t>https://www.pikespeak.edu/about/accreditations.php</a:t>
            </a:r>
            <a:endParaRPr lang="en-US" sz="2300" dirty="0">
              <a:latin typeface="+mn-lt"/>
            </a:endParaRPr>
          </a:p>
          <a:p>
            <a:pPr>
              <a:spcAft>
                <a:spcPts val="600"/>
              </a:spcAft>
            </a:pPr>
            <a:endParaRPr lang="en-US" sz="2300" dirty="0">
              <a:latin typeface="+mn-lt"/>
            </a:endParaRPr>
          </a:p>
          <a:p>
            <a:pPr>
              <a:spcAft>
                <a:spcPts val="600"/>
              </a:spcAft>
            </a:pPr>
            <a:r>
              <a:rPr lang="en-US" sz="2300" dirty="0">
                <a:latin typeface="+mn-lt"/>
              </a:rPr>
              <a:t>HLC Guiding Values: </a:t>
            </a:r>
            <a:r>
              <a:rPr lang="en-US" sz="2300" dirty="0">
                <a:latin typeface="+mn-lt"/>
                <a:hlinkClick r:id="rId4"/>
              </a:rPr>
              <a:t>https://www.hlcommission.org/accreditation/policies/criteria/guiding-values/</a:t>
            </a:r>
            <a:r>
              <a:rPr lang="en-US" sz="2300" dirty="0">
                <a:latin typeface="+mn-lt"/>
              </a:rPr>
              <a:t> </a:t>
            </a:r>
          </a:p>
          <a:p>
            <a:endParaRPr lang="en-US" sz="2300" dirty="0">
              <a:latin typeface="+mn-lt"/>
            </a:endParaRPr>
          </a:p>
          <a:p>
            <a:r>
              <a:rPr lang="en-US" sz="2300" dirty="0">
                <a:latin typeface="+mn-lt"/>
              </a:rPr>
              <a:t>HLC Criteria: </a:t>
            </a:r>
            <a:r>
              <a:rPr lang="en-US" sz="2300" dirty="0">
                <a:latin typeface="+mn-lt"/>
                <a:hlinkClick r:id="rId5"/>
              </a:rPr>
              <a:t>https://www.hlcommission.org/accreditation/policies/criteria/2020-criteria/</a:t>
            </a:r>
            <a:r>
              <a:rPr lang="en-US" sz="2300" dirty="0">
                <a:latin typeface="+mn-lt"/>
              </a:rPr>
              <a:t> </a:t>
            </a:r>
          </a:p>
          <a:p>
            <a:endParaRPr lang="en-US" sz="2300" dirty="0">
              <a:latin typeface="+mn-lt"/>
            </a:endParaRPr>
          </a:p>
          <a:p>
            <a:r>
              <a:rPr lang="en-US" sz="2300" dirty="0">
                <a:latin typeface="+mn-lt"/>
              </a:rPr>
              <a:t>Comprehensive Evaluation Visit: </a:t>
            </a:r>
            <a:r>
              <a:rPr lang="en-US" sz="2300" dirty="0">
                <a:latin typeface="+mn-lt"/>
                <a:hlinkClick r:id="rId6"/>
              </a:rPr>
              <a:t>https://www.hlcommission.org/accreditation/cycles-and-processes/comprehensive-evaluation/comprehensive-evaluation-visit/</a:t>
            </a:r>
            <a:endParaRPr lang="en-US" sz="2300" dirty="0">
              <a:latin typeface="+mn-lt"/>
            </a:endParaRPr>
          </a:p>
          <a:p>
            <a:endParaRPr lang="en-US" sz="2300" dirty="0">
              <a:latin typeface="+mn-lt"/>
            </a:endParaRPr>
          </a:p>
          <a:p>
            <a:r>
              <a:rPr lang="en-US" sz="2300" dirty="0">
                <a:latin typeface="+mn-lt"/>
              </a:rPr>
              <a:t>Student Opinion Survey: </a:t>
            </a:r>
            <a:r>
              <a:rPr lang="en-US" sz="2300" u="sng" kern="100" dirty="0">
                <a:solidFill>
                  <a:srgbClr val="467886"/>
                </a:solidFill>
                <a:effectLst/>
                <a:latin typeface="+mn-lt"/>
                <a:ea typeface="Aptos" panose="020B0004020202020204" pitchFamily="34" charset="0"/>
                <a:cs typeface="Times New Roman" panose="02020603050405020304" pitchFamily="18" charset="0"/>
                <a:hlinkClick r:id="rId7"/>
              </a:rPr>
              <a:t>https://www.hlcommission.org/accreditation/cycles-and-processes/comprehensive-evaluation/student-opinion-survey/</a:t>
            </a:r>
            <a:endParaRPr lang="en-US" sz="2300" kern="100" dirty="0">
              <a:effectLst/>
              <a:latin typeface="+mn-lt"/>
              <a:ea typeface="Aptos" panose="020B0004020202020204" pitchFamily="34" charset="0"/>
              <a:cs typeface="Times New Roman" panose="02020603050405020304" pitchFamily="18" charset="0"/>
            </a:endParaRPr>
          </a:p>
          <a:p>
            <a:endParaRPr lang="en-US" dirty="0"/>
          </a:p>
          <a:p>
            <a:endParaRPr lang="en-US" dirty="0"/>
          </a:p>
        </p:txBody>
      </p:sp>
      <p:sp>
        <p:nvSpPr>
          <p:cNvPr id="4" name="Footer Placeholder 3">
            <a:extLst>
              <a:ext uri="{FF2B5EF4-FFF2-40B4-BE49-F238E27FC236}">
                <a16:creationId xmlns:a16="http://schemas.microsoft.com/office/drawing/2014/main" id="{B201AD2C-0944-D73C-88DC-8E49985ED56E}"/>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828C0D3C-0CCC-AF62-AA71-8369CA82F0B3}"/>
              </a:ext>
            </a:extLst>
          </p:cNvPr>
          <p:cNvSpPr>
            <a:spLocks noGrp="1"/>
          </p:cNvSpPr>
          <p:nvPr>
            <p:ph type="sldNum" sz="quarter" idx="11"/>
          </p:nvPr>
        </p:nvSpPr>
        <p:spPr/>
        <p:txBody>
          <a:bodyPr/>
          <a:lstStyle/>
          <a:p>
            <a:fld id="{48CDDC0F-11FB-354C-A722-8F92F9F69110}" type="slidenum">
              <a:rPr lang="en-US" smtClean="0"/>
              <a:t>22</a:t>
            </a:fld>
            <a:endParaRPr lang="en-US" dirty="0"/>
          </a:p>
        </p:txBody>
      </p:sp>
    </p:spTree>
    <p:extLst>
      <p:ext uri="{BB962C8B-B14F-4D97-AF65-F5344CB8AC3E}">
        <p14:creationId xmlns:p14="http://schemas.microsoft.com/office/powerpoint/2010/main" val="55831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untain to Accredidation.">
            <a:extLst>
              <a:ext uri="{FF2B5EF4-FFF2-40B4-BE49-F238E27FC236}">
                <a16:creationId xmlns:a16="http://schemas.microsoft.com/office/drawing/2014/main" id="{B08E8359-9D41-C847-F9EE-90789ADDD7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8437"/>
            <a:ext cx="12192000" cy="6350027"/>
          </a:xfrm>
          <a:prstGeom prst="rect">
            <a:avLst/>
          </a:prstGeom>
        </p:spPr>
      </p:pic>
      <p:sp>
        <p:nvSpPr>
          <p:cNvPr id="3" name="Title 2">
            <a:extLst>
              <a:ext uri="{FF2B5EF4-FFF2-40B4-BE49-F238E27FC236}">
                <a16:creationId xmlns:a16="http://schemas.microsoft.com/office/drawing/2014/main" id="{B28BF828-39EC-41C2-737B-44515BBCB458}"/>
              </a:ext>
            </a:extLst>
          </p:cNvPr>
          <p:cNvSpPr>
            <a:spLocks noGrp="1"/>
          </p:cNvSpPr>
          <p:nvPr>
            <p:ph type="title" idx="4294967295"/>
          </p:nvPr>
        </p:nvSpPr>
        <p:spPr>
          <a:xfrm>
            <a:off x="354329" y="-38437"/>
            <a:ext cx="10999471" cy="1195757"/>
          </a:xfrm>
        </p:spPr>
        <p:txBody>
          <a:bodyPr/>
          <a:lstStyle/>
          <a:p>
            <a:r>
              <a:rPr lang="en-US" b="1" dirty="0">
                <a:solidFill>
                  <a:schemeClr val="tx1"/>
                </a:solidFill>
              </a:rPr>
              <a:t>HLC 2025 Comprehensive Evaluation Visit Timeline</a:t>
            </a:r>
          </a:p>
        </p:txBody>
      </p:sp>
      <p:pic>
        <p:nvPicPr>
          <p:cNvPr id="7" name="Picture 6" descr="Mountain Graphic.">
            <a:extLst>
              <a:ext uri="{FF2B5EF4-FFF2-40B4-BE49-F238E27FC236}">
                <a16:creationId xmlns:a16="http://schemas.microsoft.com/office/drawing/2014/main" id="{791D6BD8-0E25-B4C3-3161-19FE526473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38437"/>
            <a:ext cx="12192001" cy="6350027"/>
          </a:xfrm>
          <a:prstGeom prst="rect">
            <a:avLst/>
          </a:prstGeom>
        </p:spPr>
      </p:pic>
      <p:cxnSp>
        <p:nvCxnSpPr>
          <p:cNvPr id="8" name="Straight Connector 7">
            <a:extLst>
              <a:ext uri="{FF2B5EF4-FFF2-40B4-BE49-F238E27FC236}">
                <a16:creationId xmlns:a16="http://schemas.microsoft.com/office/drawing/2014/main" id="{FAF33EBE-CA22-7371-633C-836765E64296}"/>
              </a:ext>
              <a:ext uri="{C183D7F6-B498-43B3-948B-1728B52AA6E4}">
                <adec:decorative xmlns:adec="http://schemas.microsoft.com/office/drawing/2017/decorative" val="1"/>
              </a:ext>
            </a:extLst>
          </p:cNvPr>
          <p:cNvCxnSpPr/>
          <p:nvPr/>
        </p:nvCxnSpPr>
        <p:spPr>
          <a:xfrm flipV="1">
            <a:off x="1069589" y="5309257"/>
            <a:ext cx="1517493" cy="4793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6312E0-5ADE-79A6-7A73-391A1FE50E71}"/>
              </a:ext>
              <a:ext uri="{C183D7F6-B498-43B3-948B-1728B52AA6E4}">
                <adec:decorative xmlns:adec="http://schemas.microsoft.com/office/drawing/2017/decorative" val="1"/>
              </a:ext>
            </a:extLst>
          </p:cNvPr>
          <p:cNvCxnSpPr>
            <a:cxnSpLocks/>
          </p:cNvCxnSpPr>
          <p:nvPr/>
        </p:nvCxnSpPr>
        <p:spPr>
          <a:xfrm flipV="1">
            <a:off x="2568189" y="4988193"/>
            <a:ext cx="1896633" cy="3304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5F670F-9D78-C59E-1AA6-088A7CE94848}"/>
              </a:ext>
              <a:ext uri="{C183D7F6-B498-43B3-948B-1728B52AA6E4}">
                <adec:decorative xmlns:adec="http://schemas.microsoft.com/office/drawing/2017/decorative" val="1"/>
              </a:ext>
            </a:extLst>
          </p:cNvPr>
          <p:cNvCxnSpPr>
            <a:cxnSpLocks/>
          </p:cNvCxnSpPr>
          <p:nvPr/>
        </p:nvCxnSpPr>
        <p:spPr>
          <a:xfrm>
            <a:off x="4464822" y="5018104"/>
            <a:ext cx="2233341" cy="31539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20B5DC-B1B3-51DF-173B-C77DC59E0507}"/>
              </a:ext>
              <a:ext uri="{C183D7F6-B498-43B3-948B-1728B52AA6E4}">
                <adec:decorative xmlns:adec="http://schemas.microsoft.com/office/drawing/2017/decorative" val="1"/>
              </a:ext>
            </a:extLst>
          </p:cNvPr>
          <p:cNvCxnSpPr>
            <a:cxnSpLocks/>
          </p:cNvCxnSpPr>
          <p:nvPr/>
        </p:nvCxnSpPr>
        <p:spPr>
          <a:xfrm flipV="1">
            <a:off x="6698163" y="4732346"/>
            <a:ext cx="2233342" cy="6189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2DED25-09F2-7F08-58AA-4C1909726FA2}"/>
              </a:ext>
              <a:ext uri="{C183D7F6-B498-43B3-948B-1728B52AA6E4}">
                <adec:decorative xmlns:adec="http://schemas.microsoft.com/office/drawing/2017/decorative" val="1"/>
              </a:ext>
            </a:extLst>
          </p:cNvPr>
          <p:cNvCxnSpPr>
            <a:cxnSpLocks/>
          </p:cNvCxnSpPr>
          <p:nvPr/>
        </p:nvCxnSpPr>
        <p:spPr>
          <a:xfrm flipV="1">
            <a:off x="8931505" y="3426400"/>
            <a:ext cx="1684287" cy="130594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5E3086-4955-C037-4D8B-56842A6CC8E7}"/>
              </a:ext>
              <a:ext uri="{C183D7F6-B498-43B3-948B-1728B52AA6E4}">
                <adec:decorative xmlns:adec="http://schemas.microsoft.com/office/drawing/2017/decorative" val="1"/>
              </a:ext>
            </a:extLst>
          </p:cNvPr>
          <p:cNvCxnSpPr>
            <a:cxnSpLocks/>
          </p:cNvCxnSpPr>
          <p:nvPr/>
        </p:nvCxnSpPr>
        <p:spPr>
          <a:xfrm flipV="1">
            <a:off x="10615792" y="1441215"/>
            <a:ext cx="282942" cy="198518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DE22F96-EE74-0722-24C3-993D928EB879}"/>
              </a:ext>
              <a:ext uri="{C183D7F6-B498-43B3-948B-1728B52AA6E4}">
                <adec:decorative xmlns:adec="http://schemas.microsoft.com/office/drawing/2017/decorative" val="1"/>
              </a:ext>
            </a:extLst>
          </p:cNvPr>
          <p:cNvSpPr/>
          <p:nvPr/>
        </p:nvSpPr>
        <p:spPr>
          <a:xfrm>
            <a:off x="10778156" y="1304870"/>
            <a:ext cx="267490" cy="26749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81635C92-9A1F-C92D-A5E7-593B8782ACB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63882" y="271015"/>
            <a:ext cx="1232720" cy="1302597"/>
          </a:xfrm>
          <a:prstGeom prst="rect">
            <a:avLst/>
          </a:prstGeom>
        </p:spPr>
      </p:pic>
      <p:pic>
        <p:nvPicPr>
          <p:cNvPr id="16" name="Picture 15">
            <a:extLst>
              <a:ext uri="{FF2B5EF4-FFF2-40B4-BE49-F238E27FC236}">
                <a16:creationId xmlns:a16="http://schemas.microsoft.com/office/drawing/2014/main" id="{58D3DC9D-CD50-6544-B6C1-D918BFD3A48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36651" y="2382999"/>
            <a:ext cx="758283" cy="1302597"/>
          </a:xfrm>
          <a:prstGeom prst="rect">
            <a:avLst/>
          </a:prstGeom>
        </p:spPr>
      </p:pic>
      <p:pic>
        <p:nvPicPr>
          <p:cNvPr id="17" name="Picture 16">
            <a:extLst>
              <a:ext uri="{FF2B5EF4-FFF2-40B4-BE49-F238E27FC236}">
                <a16:creationId xmlns:a16="http://schemas.microsoft.com/office/drawing/2014/main" id="{5B7152F0-F5C1-FD96-EF37-AAB26676D816}"/>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52364" y="3685596"/>
            <a:ext cx="758283" cy="1302597"/>
          </a:xfrm>
          <a:prstGeom prst="rect">
            <a:avLst/>
          </a:prstGeom>
        </p:spPr>
      </p:pic>
      <p:pic>
        <p:nvPicPr>
          <p:cNvPr id="18" name="Picture 17">
            <a:extLst>
              <a:ext uri="{FF2B5EF4-FFF2-40B4-BE49-F238E27FC236}">
                <a16:creationId xmlns:a16="http://schemas.microsoft.com/office/drawing/2014/main" id="{3DE461B4-1504-5EF3-1013-3ABCA507EB97}"/>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19022" y="4275990"/>
            <a:ext cx="758283" cy="1302597"/>
          </a:xfrm>
          <a:prstGeom prst="rect">
            <a:avLst/>
          </a:prstGeom>
        </p:spPr>
      </p:pic>
      <p:pic>
        <p:nvPicPr>
          <p:cNvPr id="19" name="Picture 18">
            <a:extLst>
              <a:ext uri="{FF2B5EF4-FFF2-40B4-BE49-F238E27FC236}">
                <a16:creationId xmlns:a16="http://schemas.microsoft.com/office/drawing/2014/main" id="{640A45AC-B5D5-DD10-BBE0-7E9F0F5DE079}"/>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62141" y="3948618"/>
            <a:ext cx="758283" cy="1302597"/>
          </a:xfrm>
          <a:prstGeom prst="rect">
            <a:avLst/>
          </a:prstGeom>
        </p:spPr>
      </p:pic>
      <p:pic>
        <p:nvPicPr>
          <p:cNvPr id="20" name="Picture 19">
            <a:extLst>
              <a:ext uri="{FF2B5EF4-FFF2-40B4-BE49-F238E27FC236}">
                <a16:creationId xmlns:a16="http://schemas.microsoft.com/office/drawing/2014/main" id="{6AFE4E88-F32E-47C3-6D7D-36519781317F}"/>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207941" y="4278818"/>
            <a:ext cx="758283" cy="1302597"/>
          </a:xfrm>
          <a:prstGeom prst="rect">
            <a:avLst/>
          </a:prstGeom>
        </p:spPr>
      </p:pic>
      <p:pic>
        <p:nvPicPr>
          <p:cNvPr id="21" name="Picture 20">
            <a:extLst>
              <a:ext uri="{FF2B5EF4-FFF2-40B4-BE49-F238E27FC236}">
                <a16:creationId xmlns:a16="http://schemas.microsoft.com/office/drawing/2014/main" id="{7DF76073-9414-8DE1-73E8-932F8485058C}"/>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9073" y="4657959"/>
            <a:ext cx="758283" cy="1302597"/>
          </a:xfrm>
          <a:prstGeom prst="rect">
            <a:avLst/>
          </a:prstGeom>
        </p:spPr>
      </p:pic>
      <p:sp>
        <p:nvSpPr>
          <p:cNvPr id="5" name="TextBox 4">
            <a:extLst>
              <a:ext uri="{FF2B5EF4-FFF2-40B4-BE49-F238E27FC236}">
                <a16:creationId xmlns:a16="http://schemas.microsoft.com/office/drawing/2014/main" id="{216860C8-D8C0-09F4-23E5-AF77F9F5A489}"/>
              </a:ext>
            </a:extLst>
          </p:cNvPr>
          <p:cNvSpPr txBox="1"/>
          <p:nvPr/>
        </p:nvSpPr>
        <p:spPr>
          <a:xfrm>
            <a:off x="476250" y="1028322"/>
            <a:ext cx="9786121" cy="2682786"/>
          </a:xfrm>
          <a:prstGeom prst="rect">
            <a:avLst/>
          </a:prstGeom>
          <a:noFill/>
        </p:spPr>
        <p:txBody>
          <a:bodyPr wrap="square" lIns="91440" tIns="45720" rIns="91440" bIns="45720" numCol="2" rtlCol="0" anchor="t">
            <a:spAutoFit/>
          </a:bodyPr>
          <a:lstStyle/>
          <a:p>
            <a:pPr marL="342900" indent="-342900">
              <a:lnSpc>
                <a:spcPct val="150000"/>
              </a:lnSpc>
              <a:spcAft>
                <a:spcPts val="1000"/>
              </a:spcAft>
              <a:buFont typeface="Arial"/>
              <a:buChar char="•"/>
            </a:pPr>
            <a:r>
              <a:rPr lang="en-US" b="1" dirty="0">
                <a:latin typeface="Calibri" panose="020F0502020204030204" pitchFamily="34" charset="0"/>
                <a:cs typeface="Calibri" panose="020F0502020204030204" pitchFamily="34" charset="0"/>
              </a:rPr>
              <a:t>Starting Now  </a:t>
            </a:r>
            <a:endParaRPr lang="en-US" b="1" dirty="0">
              <a:latin typeface="Calibri" panose="020F0502020204030204" pitchFamily="34" charset="0"/>
              <a:ea typeface="Calibri"/>
              <a:cs typeface="Calibri" panose="020F0502020204030204" pitchFamily="34" charset="0"/>
            </a:endParaRPr>
          </a:p>
          <a:p>
            <a:pPr marL="342900" indent="-342900">
              <a:lnSpc>
                <a:spcPct val="150000"/>
              </a:lnSpc>
              <a:spcAft>
                <a:spcPts val="1000"/>
              </a:spcAft>
              <a:buFont typeface="Arial"/>
              <a:buChar char="•"/>
            </a:pPr>
            <a:r>
              <a:rPr lang="en-US" b="1" dirty="0">
                <a:latin typeface="Calibri" panose="020F0502020204030204" pitchFamily="34" charset="0"/>
                <a:cs typeface="Calibri" panose="020F0502020204030204" pitchFamily="34" charset="0"/>
              </a:rPr>
              <a:t>October 2024: </a:t>
            </a:r>
            <a:r>
              <a:rPr lang="en-US" dirty="0">
                <a:latin typeface="Calibri" panose="020F0502020204030204" pitchFamily="34" charset="0"/>
                <a:cs typeface="Calibri" panose="020F0502020204030204" pitchFamily="34" charset="0"/>
              </a:rPr>
              <a:t>Fall Accreditation Town Hall</a:t>
            </a:r>
            <a:endParaRPr lang="en-US" dirty="0">
              <a:latin typeface="Calibri" panose="020F0502020204030204" pitchFamily="34" charset="0"/>
              <a:ea typeface="Calibri"/>
              <a:cs typeface="Calibri" panose="020F0502020204030204" pitchFamily="34" charset="0"/>
            </a:endParaRPr>
          </a:p>
          <a:p>
            <a:pPr marL="342900" indent="-342900">
              <a:lnSpc>
                <a:spcPct val="150000"/>
              </a:lnSpc>
              <a:spcAft>
                <a:spcPts val="1000"/>
              </a:spcAft>
              <a:buFont typeface="Arial"/>
              <a:buChar char="•"/>
            </a:pPr>
            <a:r>
              <a:rPr lang="en-US" b="1" dirty="0">
                <a:latin typeface="Calibri" panose="020F0502020204030204" pitchFamily="34" charset="0"/>
                <a:ea typeface="+mn-lt"/>
                <a:cs typeface="Calibri" panose="020F0502020204030204" pitchFamily="34" charset="0"/>
              </a:rPr>
              <a:t>January 2025: </a:t>
            </a:r>
            <a:r>
              <a:rPr lang="en-US" dirty="0">
                <a:latin typeface="Calibri" panose="020F0502020204030204" pitchFamily="34" charset="0"/>
                <a:ea typeface="+mn-lt"/>
                <a:cs typeface="Calibri" panose="020F0502020204030204" pitchFamily="34" charset="0"/>
              </a:rPr>
              <a:t>Spring PDW Accreditation Workshops</a:t>
            </a:r>
          </a:p>
          <a:p>
            <a:pPr marL="342900" indent="-342900">
              <a:lnSpc>
                <a:spcPct val="150000"/>
              </a:lnSpc>
              <a:spcAft>
                <a:spcPts val="1000"/>
              </a:spcAft>
              <a:buFont typeface="Arial"/>
              <a:buChar char="•"/>
            </a:pPr>
            <a:r>
              <a:rPr lang="en-US" b="1" dirty="0">
                <a:latin typeface="Calibri" panose="020F0502020204030204" pitchFamily="34" charset="0"/>
                <a:cs typeface="Calibri" panose="020F0502020204030204" pitchFamily="34" charset="0"/>
              </a:rPr>
              <a:t>Mock Visit: </a:t>
            </a:r>
            <a:r>
              <a:rPr lang="en-US" dirty="0">
                <a:latin typeface="Calibri" panose="020F0502020204030204" pitchFamily="34" charset="0"/>
                <a:cs typeface="Calibri" panose="020F0502020204030204" pitchFamily="34" charset="0"/>
              </a:rPr>
              <a:t>mid-February </a:t>
            </a:r>
          </a:p>
          <a:p>
            <a:pPr marL="342900" indent="-342900">
              <a:lnSpc>
                <a:spcPct val="150000"/>
              </a:lnSpc>
              <a:spcAft>
                <a:spcPts val="1000"/>
              </a:spcAft>
              <a:buFont typeface="Arial"/>
              <a:buChar char="•"/>
            </a:pPr>
            <a:r>
              <a:rPr lang="en-US" b="1" dirty="0">
                <a:latin typeface="Calibri" panose="020F0502020204030204" pitchFamily="34" charset="0"/>
                <a:cs typeface="Calibri" panose="020F0502020204030204" pitchFamily="34" charset="0"/>
              </a:rPr>
              <a:t>March 2025: </a:t>
            </a:r>
            <a:r>
              <a:rPr lang="en-US" dirty="0">
                <a:latin typeface="Calibri" panose="020F0502020204030204" pitchFamily="34" charset="0"/>
                <a:cs typeface="Calibri" panose="020F0502020204030204" pitchFamily="34" charset="0"/>
              </a:rPr>
              <a:t>Spring Accreditation Town Hall </a:t>
            </a:r>
            <a:endParaRPr lang="en-US" dirty="0">
              <a:latin typeface="Calibri" panose="020F0502020204030204" pitchFamily="34" charset="0"/>
              <a:ea typeface="Calibri"/>
              <a:cs typeface="Calibri" panose="020F0502020204030204" pitchFamily="34" charset="0"/>
            </a:endParaRPr>
          </a:p>
          <a:p>
            <a:pPr marL="342900" indent="-342900">
              <a:lnSpc>
                <a:spcPct val="150000"/>
              </a:lnSpc>
              <a:spcAft>
                <a:spcPts val="1000"/>
              </a:spcAft>
              <a:buFont typeface="Arial"/>
              <a:buChar char="•"/>
            </a:pPr>
            <a:r>
              <a:rPr lang="en-US" b="1" dirty="0">
                <a:latin typeface="Calibri" panose="020F0502020204030204" pitchFamily="34" charset="0"/>
                <a:cs typeface="Calibri" panose="020F0502020204030204" pitchFamily="34" charset="0"/>
              </a:rPr>
              <a:t>April 14 &amp; 15, 2025: </a:t>
            </a:r>
            <a:r>
              <a:rPr lang="en-US" dirty="0">
                <a:latin typeface="Calibri" panose="020F0502020204030204" pitchFamily="34" charset="0"/>
                <a:cs typeface="Calibri" panose="020F0502020204030204" pitchFamily="34" charset="0"/>
              </a:rPr>
              <a:t>On-Campus Visit </a:t>
            </a:r>
            <a:endParaRPr lang="en-US" dirty="0">
              <a:latin typeface="Calibri" panose="020F0502020204030204" pitchFamily="34" charset="0"/>
              <a:ea typeface="Calibri"/>
              <a:cs typeface="Calibri" panose="020F0502020204030204" pitchFamily="34" charset="0"/>
            </a:endParaRPr>
          </a:p>
          <a:p>
            <a:pPr marL="342900" indent="-342900">
              <a:lnSpc>
                <a:spcPct val="150000"/>
              </a:lnSpc>
              <a:spcAft>
                <a:spcPts val="1000"/>
              </a:spcAft>
              <a:buFont typeface="Arial"/>
              <a:buChar char="•"/>
            </a:pPr>
            <a:r>
              <a:rPr lang="en-US" b="1" dirty="0">
                <a:latin typeface="Calibri" panose="020F0502020204030204" pitchFamily="34" charset="0"/>
                <a:cs typeface="Calibri" panose="020F0502020204030204" pitchFamily="34" charset="0"/>
              </a:rPr>
              <a:t>May 2025: </a:t>
            </a:r>
            <a:r>
              <a:rPr lang="en-US" dirty="0">
                <a:latin typeface="Calibri" panose="020F0502020204030204" pitchFamily="34" charset="0"/>
                <a:cs typeface="Calibri" panose="020F0502020204030204" pitchFamily="34" charset="0"/>
              </a:rPr>
              <a:t>Results </a:t>
            </a:r>
            <a:endParaRPr lang="en-US" dirty="0">
              <a:latin typeface="Calibri" panose="020F0502020204030204" pitchFamily="34" charset="0"/>
              <a:ea typeface="Calibri"/>
              <a:cs typeface="Calibri" panose="020F0502020204030204" pitchFamily="34" charset="0"/>
            </a:endParaRPr>
          </a:p>
        </p:txBody>
      </p:sp>
      <p:grpSp>
        <p:nvGrpSpPr>
          <p:cNvPr id="39" name="Group 38">
            <a:extLst>
              <a:ext uri="{FF2B5EF4-FFF2-40B4-BE49-F238E27FC236}">
                <a16:creationId xmlns:a16="http://schemas.microsoft.com/office/drawing/2014/main" id="{2D4BEDEC-8E73-763B-A11C-5AB7DD16079A}"/>
              </a:ext>
              <a:ext uri="{C183D7F6-B498-43B3-948B-1728B52AA6E4}">
                <adec:decorative xmlns:adec="http://schemas.microsoft.com/office/drawing/2017/decorative" val="1"/>
              </a:ext>
            </a:extLst>
          </p:cNvPr>
          <p:cNvGrpSpPr/>
          <p:nvPr/>
        </p:nvGrpSpPr>
        <p:grpSpPr>
          <a:xfrm>
            <a:off x="442911" y="1157320"/>
            <a:ext cx="314744" cy="314744"/>
            <a:chOff x="320991" y="986632"/>
            <a:chExt cx="314744" cy="314744"/>
          </a:xfrm>
        </p:grpSpPr>
        <p:sp>
          <p:nvSpPr>
            <p:cNvPr id="25" name="Oval 24">
              <a:extLst>
                <a:ext uri="{FF2B5EF4-FFF2-40B4-BE49-F238E27FC236}">
                  <a16:creationId xmlns:a16="http://schemas.microsoft.com/office/drawing/2014/main" id="{871AE616-E1DF-8D60-FE8F-10FD42DE1681}"/>
                </a:ext>
              </a:extLst>
            </p:cNvPr>
            <p:cNvSpPr/>
            <p:nvPr/>
          </p:nvSpPr>
          <p:spPr>
            <a:xfrm>
              <a:off x="320991" y="986632"/>
              <a:ext cx="314744" cy="31474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6B619C3-43E0-5C20-F238-08906CE00486}"/>
                </a:ext>
              </a:extLst>
            </p:cNvPr>
            <p:cNvSpPr/>
            <p:nvPr/>
          </p:nvSpPr>
          <p:spPr>
            <a:xfrm>
              <a:off x="397191" y="1062832"/>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B3356876-874E-E100-A948-564A39D4B0CA}"/>
              </a:ext>
              <a:ext uri="{C183D7F6-B498-43B3-948B-1728B52AA6E4}">
                <adec:decorative xmlns:adec="http://schemas.microsoft.com/office/drawing/2017/decorative" val="1"/>
              </a:ext>
            </a:extLst>
          </p:cNvPr>
          <p:cNvGrpSpPr/>
          <p:nvPr/>
        </p:nvGrpSpPr>
        <p:grpSpPr>
          <a:xfrm>
            <a:off x="442911" y="1671198"/>
            <a:ext cx="314744" cy="314744"/>
            <a:chOff x="320991" y="1500510"/>
            <a:chExt cx="314744" cy="314744"/>
          </a:xfrm>
        </p:grpSpPr>
        <p:sp>
          <p:nvSpPr>
            <p:cNvPr id="26" name="Oval 25">
              <a:extLst>
                <a:ext uri="{FF2B5EF4-FFF2-40B4-BE49-F238E27FC236}">
                  <a16:creationId xmlns:a16="http://schemas.microsoft.com/office/drawing/2014/main" id="{806390BA-7156-2CCA-6DAF-528849FEE8EA}"/>
                </a:ext>
              </a:extLst>
            </p:cNvPr>
            <p:cNvSpPr/>
            <p:nvPr/>
          </p:nvSpPr>
          <p:spPr>
            <a:xfrm>
              <a:off x="320991" y="1500510"/>
              <a:ext cx="314744" cy="314744"/>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3" name="Oval 32">
              <a:extLst>
                <a:ext uri="{FF2B5EF4-FFF2-40B4-BE49-F238E27FC236}">
                  <a16:creationId xmlns:a16="http://schemas.microsoft.com/office/drawing/2014/main" id="{C2A75221-8E04-918C-A26D-313A08819ABD}"/>
                </a:ext>
              </a:extLst>
            </p:cNvPr>
            <p:cNvSpPr/>
            <p:nvPr/>
          </p:nvSpPr>
          <p:spPr>
            <a:xfrm>
              <a:off x="397191" y="1576710"/>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6516E64D-35A6-8603-84AF-490BA8411F3E}"/>
              </a:ext>
              <a:ext uri="{C183D7F6-B498-43B3-948B-1728B52AA6E4}">
                <adec:decorative xmlns:adec="http://schemas.microsoft.com/office/drawing/2017/decorative" val="1"/>
              </a:ext>
            </a:extLst>
          </p:cNvPr>
          <p:cNvGrpSpPr/>
          <p:nvPr/>
        </p:nvGrpSpPr>
        <p:grpSpPr>
          <a:xfrm>
            <a:off x="442911" y="2215304"/>
            <a:ext cx="314744" cy="314744"/>
            <a:chOff x="320991" y="2044616"/>
            <a:chExt cx="314744" cy="314744"/>
          </a:xfrm>
        </p:grpSpPr>
        <p:sp>
          <p:nvSpPr>
            <p:cNvPr id="27" name="Oval 26">
              <a:extLst>
                <a:ext uri="{FF2B5EF4-FFF2-40B4-BE49-F238E27FC236}">
                  <a16:creationId xmlns:a16="http://schemas.microsoft.com/office/drawing/2014/main" id="{360AC7C7-9FA9-869A-D6C6-94702D602764}"/>
                </a:ext>
              </a:extLst>
            </p:cNvPr>
            <p:cNvSpPr/>
            <p:nvPr/>
          </p:nvSpPr>
          <p:spPr>
            <a:xfrm>
              <a:off x="320991" y="2044616"/>
              <a:ext cx="314744" cy="31474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34EAD73F-659E-5AC9-552A-D193D346E371}"/>
                </a:ext>
              </a:extLst>
            </p:cNvPr>
            <p:cNvSpPr/>
            <p:nvPr/>
          </p:nvSpPr>
          <p:spPr>
            <a:xfrm>
              <a:off x="397191" y="2120816"/>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6F964356-0CC0-3CE9-19D3-EB971076E486}"/>
              </a:ext>
              <a:ext uri="{C183D7F6-B498-43B3-948B-1728B52AA6E4}">
                <adec:decorative xmlns:adec="http://schemas.microsoft.com/office/drawing/2017/decorative" val="1"/>
              </a:ext>
            </a:extLst>
          </p:cNvPr>
          <p:cNvGrpSpPr/>
          <p:nvPr/>
        </p:nvGrpSpPr>
        <p:grpSpPr>
          <a:xfrm>
            <a:off x="442911" y="3144818"/>
            <a:ext cx="314744" cy="314744"/>
            <a:chOff x="320991" y="2974130"/>
            <a:chExt cx="314744" cy="314744"/>
          </a:xfrm>
        </p:grpSpPr>
        <p:sp>
          <p:nvSpPr>
            <p:cNvPr id="28" name="Oval 27">
              <a:extLst>
                <a:ext uri="{FF2B5EF4-FFF2-40B4-BE49-F238E27FC236}">
                  <a16:creationId xmlns:a16="http://schemas.microsoft.com/office/drawing/2014/main" id="{3F88F8EE-18E1-3342-90DF-DE7C8317BBA9}"/>
                </a:ext>
              </a:extLst>
            </p:cNvPr>
            <p:cNvSpPr/>
            <p:nvPr/>
          </p:nvSpPr>
          <p:spPr>
            <a:xfrm>
              <a:off x="320991" y="2974130"/>
              <a:ext cx="314744" cy="314744"/>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D9579543-CF95-DF5D-200E-F513057EE64D}"/>
                </a:ext>
              </a:extLst>
            </p:cNvPr>
            <p:cNvSpPr/>
            <p:nvPr/>
          </p:nvSpPr>
          <p:spPr>
            <a:xfrm>
              <a:off x="397191" y="3046615"/>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65E0CFFC-BD47-460B-07C1-E6DB01CCD8A9}"/>
              </a:ext>
              <a:ext uri="{C183D7F6-B498-43B3-948B-1728B52AA6E4}">
                <adec:decorative xmlns:adec="http://schemas.microsoft.com/office/drawing/2017/decorative" val="1"/>
              </a:ext>
            </a:extLst>
          </p:cNvPr>
          <p:cNvGrpSpPr/>
          <p:nvPr/>
        </p:nvGrpSpPr>
        <p:grpSpPr>
          <a:xfrm>
            <a:off x="5241621" y="1157320"/>
            <a:ext cx="314744" cy="314744"/>
            <a:chOff x="5119701" y="986632"/>
            <a:chExt cx="314744" cy="314744"/>
          </a:xfrm>
        </p:grpSpPr>
        <p:sp>
          <p:nvSpPr>
            <p:cNvPr id="29" name="Oval 28">
              <a:extLst>
                <a:ext uri="{FF2B5EF4-FFF2-40B4-BE49-F238E27FC236}">
                  <a16:creationId xmlns:a16="http://schemas.microsoft.com/office/drawing/2014/main" id="{1EB17E2E-06FB-7F79-7D18-EDDFE62AB97D}"/>
                </a:ext>
              </a:extLst>
            </p:cNvPr>
            <p:cNvSpPr/>
            <p:nvPr/>
          </p:nvSpPr>
          <p:spPr>
            <a:xfrm>
              <a:off x="5119701" y="986632"/>
              <a:ext cx="314744" cy="314744"/>
            </a:xfrm>
            <a:prstGeom prst="ellipse">
              <a:avLst/>
            </a:prstGeom>
            <a:solidFill>
              <a:srgbClr val="DB4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481F0DB5-0E7B-350E-7A35-3175C6C2C131}"/>
                </a:ext>
              </a:extLst>
            </p:cNvPr>
            <p:cNvSpPr/>
            <p:nvPr/>
          </p:nvSpPr>
          <p:spPr>
            <a:xfrm>
              <a:off x="5193916" y="1062832"/>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014BDDCA-8B31-115D-46B0-5EA4589BDB74}"/>
              </a:ext>
              <a:ext uri="{C183D7F6-B498-43B3-948B-1728B52AA6E4}">
                <adec:decorative xmlns:adec="http://schemas.microsoft.com/office/drawing/2017/decorative" val="1"/>
              </a:ext>
            </a:extLst>
          </p:cNvPr>
          <p:cNvGrpSpPr/>
          <p:nvPr/>
        </p:nvGrpSpPr>
        <p:grpSpPr>
          <a:xfrm>
            <a:off x="5241621" y="1671198"/>
            <a:ext cx="314744" cy="314744"/>
            <a:chOff x="5119701" y="1500510"/>
            <a:chExt cx="314744" cy="314744"/>
          </a:xfrm>
        </p:grpSpPr>
        <p:sp>
          <p:nvSpPr>
            <p:cNvPr id="30" name="Oval 29">
              <a:extLst>
                <a:ext uri="{FF2B5EF4-FFF2-40B4-BE49-F238E27FC236}">
                  <a16:creationId xmlns:a16="http://schemas.microsoft.com/office/drawing/2014/main" id="{5F06C92A-70B3-CDB8-6404-BA03113CDBEB}"/>
                </a:ext>
              </a:extLst>
            </p:cNvPr>
            <p:cNvSpPr/>
            <p:nvPr/>
          </p:nvSpPr>
          <p:spPr>
            <a:xfrm>
              <a:off x="5119701" y="1500510"/>
              <a:ext cx="314744" cy="314744"/>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E5F95EE0-0DC4-C9B4-F85D-EB3B77B656E9}"/>
                </a:ext>
              </a:extLst>
            </p:cNvPr>
            <p:cNvSpPr/>
            <p:nvPr/>
          </p:nvSpPr>
          <p:spPr>
            <a:xfrm>
              <a:off x="5193916" y="1576710"/>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8CEEDDE5-E63F-6888-4A9A-55E9054375A8}"/>
              </a:ext>
              <a:ext uri="{C183D7F6-B498-43B3-948B-1728B52AA6E4}">
                <adec:decorative xmlns:adec="http://schemas.microsoft.com/office/drawing/2017/decorative" val="1"/>
              </a:ext>
            </a:extLst>
          </p:cNvPr>
          <p:cNvGrpSpPr/>
          <p:nvPr/>
        </p:nvGrpSpPr>
        <p:grpSpPr>
          <a:xfrm>
            <a:off x="5241621" y="2207746"/>
            <a:ext cx="314744" cy="314744"/>
            <a:chOff x="5119701" y="2037058"/>
            <a:chExt cx="314744" cy="314744"/>
          </a:xfrm>
        </p:grpSpPr>
        <p:sp>
          <p:nvSpPr>
            <p:cNvPr id="31" name="Oval 30">
              <a:extLst>
                <a:ext uri="{FF2B5EF4-FFF2-40B4-BE49-F238E27FC236}">
                  <a16:creationId xmlns:a16="http://schemas.microsoft.com/office/drawing/2014/main" id="{A9932926-1484-6720-9AF4-90EB12286DA5}"/>
                </a:ext>
              </a:extLst>
            </p:cNvPr>
            <p:cNvSpPr/>
            <p:nvPr/>
          </p:nvSpPr>
          <p:spPr>
            <a:xfrm>
              <a:off x="5119701" y="2037058"/>
              <a:ext cx="314744" cy="314744"/>
            </a:xfrm>
            <a:prstGeom prst="ellipse">
              <a:avLst/>
            </a:prstGeom>
            <a:solidFill>
              <a:srgbClr val="7CB7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FF7AAC82-7947-07BA-F879-E570A09FD60D}"/>
                </a:ext>
              </a:extLst>
            </p:cNvPr>
            <p:cNvSpPr/>
            <p:nvPr/>
          </p:nvSpPr>
          <p:spPr>
            <a:xfrm>
              <a:off x="5193916" y="2113258"/>
              <a:ext cx="162344" cy="1623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a:extLst>
              <a:ext uri="{FF2B5EF4-FFF2-40B4-BE49-F238E27FC236}">
                <a16:creationId xmlns:a16="http://schemas.microsoft.com/office/drawing/2014/main" id="{167CCDD4-29FD-600A-A2AB-AAC6EBF9B29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8DC34F97-1809-0CBA-C5E8-EF123E26F800}"/>
              </a:ext>
            </a:extLst>
          </p:cNvPr>
          <p:cNvSpPr>
            <a:spLocks noGrp="1"/>
          </p:cNvSpPr>
          <p:nvPr>
            <p:ph type="sldNum" sz="quarter" idx="11"/>
          </p:nvPr>
        </p:nvSpPr>
        <p:spPr/>
        <p:txBody>
          <a:bodyPr/>
          <a:lstStyle/>
          <a:p>
            <a:fld id="{48CDDC0F-11FB-354C-A722-8F92F9F69110}" type="slidenum">
              <a:rPr lang="en-US" smtClean="0"/>
              <a:t>23</a:t>
            </a:fld>
            <a:endParaRPr lang="en-US" dirty="0"/>
          </a:p>
        </p:txBody>
      </p:sp>
    </p:spTree>
    <p:extLst>
      <p:ext uri="{BB962C8B-B14F-4D97-AF65-F5344CB8AC3E}">
        <p14:creationId xmlns:p14="http://schemas.microsoft.com/office/powerpoint/2010/main" val="398201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7C0E-A3C3-A33A-4A13-51C34EE058E4}"/>
              </a:ext>
            </a:extLst>
          </p:cNvPr>
          <p:cNvSpPr>
            <a:spLocks noGrp="1"/>
          </p:cNvSpPr>
          <p:nvPr>
            <p:ph type="title"/>
          </p:nvPr>
        </p:nvSpPr>
        <p:spPr>
          <a:xfrm>
            <a:off x="4297018" y="0"/>
            <a:ext cx="4131365" cy="840823"/>
          </a:xfrm>
        </p:spPr>
        <p:txBody>
          <a:bodyPr>
            <a:normAutofit fontScale="90000"/>
          </a:bodyPr>
          <a:lstStyle/>
          <a:p>
            <a:r>
              <a:rPr lang="en-US" dirty="0"/>
              <a:t>Examples of questions </a:t>
            </a:r>
          </a:p>
        </p:txBody>
      </p:sp>
      <p:sp>
        <p:nvSpPr>
          <p:cNvPr id="5" name="Content Placeholder 4">
            <a:extLst>
              <a:ext uri="{FF2B5EF4-FFF2-40B4-BE49-F238E27FC236}">
                <a16:creationId xmlns:a16="http://schemas.microsoft.com/office/drawing/2014/main" id="{BC848E06-EB16-70C5-2181-D6B3C07A69EB}"/>
              </a:ext>
            </a:extLst>
          </p:cNvPr>
          <p:cNvSpPr>
            <a:spLocks noGrp="1"/>
          </p:cNvSpPr>
          <p:nvPr>
            <p:ph idx="1"/>
          </p:nvPr>
        </p:nvSpPr>
        <p:spPr>
          <a:xfrm>
            <a:off x="286578" y="734805"/>
            <a:ext cx="11905422" cy="4351338"/>
          </a:xfrm>
        </p:spPr>
        <p:txBody>
          <a:bodyPr>
            <a:noAutofit/>
          </a:bodyPr>
          <a:lstStyle/>
          <a:p>
            <a:pPr marL="0" marR="0" indent="0">
              <a:spcBef>
                <a:spcPts val="0"/>
              </a:spcBef>
              <a:buNone/>
            </a:pPr>
            <a:r>
              <a:rPr lang="en-US" sz="2000" b="1" dirty="0">
                <a:solidFill>
                  <a:srgbClr val="30261D"/>
                </a:solidFill>
                <a:effectLst/>
                <a:latin typeface="+mn-lt"/>
                <a:ea typeface="Times New Roman" panose="02020603050405020304" pitchFamily="18" charset="0"/>
              </a:rPr>
              <a:t>Criterion 1</a:t>
            </a:r>
            <a:endParaRPr lang="en-US" sz="2000" dirty="0">
              <a:effectLst/>
              <a:latin typeface="+mn-lt"/>
              <a:ea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How do you/your department contribute to the PPSC mission and strategic planning priorities?  </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Can you describe your department's diversity, equity, and inclusion efforts?</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In what ways does PPSC demonstrate its commitment to the public good?   </a:t>
            </a:r>
          </a:p>
          <a:p>
            <a:pPr marL="0" marR="0" indent="0">
              <a:spcBef>
                <a:spcPts val="0"/>
              </a:spcBef>
              <a:buNone/>
            </a:pPr>
            <a:endParaRPr lang="en-US" sz="2000" dirty="0">
              <a:latin typeface="+mn-lt"/>
              <a:ea typeface="Times New Roman" panose="02020603050405020304" pitchFamily="18" charset="0"/>
              <a:cs typeface="Times New Roman" panose="02020603050405020304" pitchFamily="18" charset="0"/>
            </a:endParaRPr>
          </a:p>
          <a:p>
            <a:pPr marL="0" marR="0" indent="0">
              <a:spcBef>
                <a:spcPts val="0"/>
              </a:spcBef>
              <a:buNone/>
            </a:pPr>
            <a:endParaRPr lang="en-US" sz="2000" dirty="0">
              <a:latin typeface="+mn-lt"/>
              <a:ea typeface="Times New Roman" panose="02020603050405020304" pitchFamily="18" charset="0"/>
              <a:cs typeface="Times New Roman" panose="02020603050405020304" pitchFamily="18" charset="0"/>
            </a:endParaRPr>
          </a:p>
          <a:p>
            <a:pPr marL="0" marR="0" indent="0">
              <a:spcBef>
                <a:spcPts val="0"/>
              </a:spcBef>
              <a:buNone/>
            </a:pPr>
            <a:r>
              <a:rPr lang="en-US" sz="2000" b="1" dirty="0">
                <a:solidFill>
                  <a:srgbClr val="30261D"/>
                </a:solidFill>
                <a:effectLst/>
                <a:latin typeface="+mn-lt"/>
                <a:ea typeface="Times New Roman" panose="02020603050405020304" pitchFamily="18" charset="0"/>
              </a:rPr>
              <a:t>Criterion 2</a:t>
            </a:r>
            <a:endParaRPr lang="en-US" sz="2000" dirty="0">
              <a:effectLst/>
              <a:latin typeface="+mn-lt"/>
              <a:ea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How are procedures developed and updated at PPSC? </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Does PPSC have procedures in place to address ethical conduct in research for both faculty and students?</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What examples can you share that illustrate how ethical practices are demonstrated in your department?</a:t>
            </a:r>
          </a:p>
          <a:p>
            <a:pPr marL="0" marR="0" indent="0">
              <a:spcBef>
                <a:spcPts val="0"/>
              </a:spcBef>
              <a:buNone/>
            </a:pPr>
            <a:endParaRPr lang="en-US" sz="2000" dirty="0">
              <a:solidFill>
                <a:srgbClr val="30261D"/>
              </a:solidFill>
              <a:latin typeface="+mn-lt"/>
              <a:ea typeface="Times New Roman" panose="02020603050405020304" pitchFamily="18" charset="0"/>
              <a:cs typeface="Times New Roman" panose="02020603050405020304" pitchFamily="18" charset="0"/>
            </a:endParaRPr>
          </a:p>
          <a:p>
            <a:pPr marL="0" marR="0" indent="0">
              <a:spcBef>
                <a:spcPts val="0"/>
              </a:spcBef>
              <a:buNone/>
            </a:pPr>
            <a:endParaRPr lang="en-US" sz="2000" dirty="0">
              <a:solidFill>
                <a:srgbClr val="30261D"/>
              </a:solidFill>
              <a:latin typeface="+mn-lt"/>
              <a:ea typeface="Times New Roman" panose="02020603050405020304" pitchFamily="18" charset="0"/>
              <a:cs typeface="Times New Roman" panose="02020603050405020304" pitchFamily="18" charset="0"/>
            </a:endParaRPr>
          </a:p>
          <a:p>
            <a:pPr marL="0" marR="0" indent="0">
              <a:spcBef>
                <a:spcPts val="0"/>
              </a:spcBef>
              <a:buNone/>
            </a:pPr>
            <a:r>
              <a:rPr lang="en-US" sz="2000" b="1" dirty="0">
                <a:solidFill>
                  <a:srgbClr val="30261D"/>
                </a:solidFill>
                <a:effectLst/>
                <a:latin typeface="+mn-lt"/>
                <a:ea typeface="Times New Roman" panose="02020603050405020304" pitchFamily="18" charset="0"/>
              </a:rPr>
              <a:t>Criterion 5</a:t>
            </a:r>
            <a:endParaRPr lang="en-US" sz="2000" dirty="0">
              <a:effectLst/>
              <a:latin typeface="+mn-lt"/>
              <a:ea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Can you describe the budgeting process?  </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Can you describe shared governance and how faculty participate in decision-making?</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What kinds of changes are taking place within the college/your department? </a:t>
            </a:r>
          </a:p>
          <a:p>
            <a:pPr marL="342900" marR="0" lvl="0" indent="-342900">
              <a:spcBef>
                <a:spcPts val="0"/>
              </a:spcBef>
              <a:spcAft>
                <a:spcPts val="500"/>
              </a:spcAft>
              <a:buFont typeface="Aptos" panose="020B0004020202020204" pitchFamily="34" charset="0"/>
              <a:buChar char="-"/>
            </a:pPr>
            <a:r>
              <a:rPr lang="en-US" sz="2000" dirty="0">
                <a:solidFill>
                  <a:srgbClr val="30261D"/>
                </a:solidFill>
                <a:effectLst/>
                <a:latin typeface="+mn-lt"/>
                <a:ea typeface="Aptos" panose="020B0004020202020204" pitchFamily="34" charset="0"/>
                <a:cs typeface="Times New Roman" panose="02020603050405020304" pitchFamily="18" charset="0"/>
              </a:rPr>
              <a:t>What challenges do you believe PPSC will need to deal with in the next 10 years?  </a:t>
            </a:r>
            <a:endParaRPr lang="en-US" sz="20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endParaRPr lang="en-US" sz="18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endParaRPr lang="en-US" sz="1800" dirty="0">
              <a:solidFill>
                <a:srgbClr val="30261D"/>
              </a:solidFill>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500"/>
              </a:spcAft>
              <a:buFont typeface="Aptos" panose="020B0004020202020204" pitchFamily="34" charset="0"/>
              <a:buChar char="-"/>
            </a:pPr>
            <a:endParaRPr lang="en-US" sz="1800" dirty="0">
              <a:effectLst/>
              <a:latin typeface="+mn-lt"/>
              <a:ea typeface="Aptos" panose="020B0004020202020204" pitchFamily="34" charset="0"/>
              <a:cs typeface="Times New Roman" panose="02020603050405020304" pitchFamily="18" charset="0"/>
            </a:endParaRPr>
          </a:p>
          <a:p>
            <a:endParaRPr lang="en-US" sz="1800" dirty="0">
              <a:latin typeface="+mn-lt"/>
            </a:endParaRPr>
          </a:p>
        </p:txBody>
      </p:sp>
      <p:sp>
        <p:nvSpPr>
          <p:cNvPr id="3" name="Footer Placeholder 2">
            <a:extLst>
              <a:ext uri="{FF2B5EF4-FFF2-40B4-BE49-F238E27FC236}">
                <a16:creationId xmlns:a16="http://schemas.microsoft.com/office/drawing/2014/main" id="{7A9675D6-D2B5-38C7-9633-6BC2CD01CB9F}"/>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49B15399-FE9A-6950-BA85-E8FC5B46476B}"/>
              </a:ext>
            </a:extLst>
          </p:cNvPr>
          <p:cNvSpPr>
            <a:spLocks noGrp="1"/>
          </p:cNvSpPr>
          <p:nvPr>
            <p:ph type="sldNum" sz="quarter" idx="11"/>
          </p:nvPr>
        </p:nvSpPr>
        <p:spPr/>
        <p:txBody>
          <a:bodyPr/>
          <a:lstStyle/>
          <a:p>
            <a:fld id="{48CDDC0F-11FB-354C-A722-8F92F9F69110}" type="slidenum">
              <a:rPr lang="en-US" smtClean="0"/>
              <a:t>24</a:t>
            </a:fld>
            <a:endParaRPr lang="en-US" dirty="0"/>
          </a:p>
        </p:txBody>
      </p:sp>
    </p:spTree>
    <p:extLst>
      <p:ext uri="{BB962C8B-B14F-4D97-AF65-F5344CB8AC3E}">
        <p14:creationId xmlns:p14="http://schemas.microsoft.com/office/powerpoint/2010/main" val="305849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7C0E-A3C3-A33A-4A13-51C34EE058E4}"/>
              </a:ext>
            </a:extLst>
          </p:cNvPr>
          <p:cNvSpPr>
            <a:spLocks noGrp="1"/>
          </p:cNvSpPr>
          <p:nvPr>
            <p:ph type="title"/>
          </p:nvPr>
        </p:nvSpPr>
        <p:spPr>
          <a:xfrm>
            <a:off x="3771900" y="7316"/>
            <a:ext cx="4648200" cy="840823"/>
          </a:xfrm>
        </p:spPr>
        <p:txBody>
          <a:bodyPr/>
          <a:lstStyle/>
          <a:p>
            <a:r>
              <a:rPr lang="en-US" dirty="0"/>
              <a:t>Examples of questions </a:t>
            </a:r>
          </a:p>
        </p:txBody>
      </p:sp>
      <p:sp>
        <p:nvSpPr>
          <p:cNvPr id="5" name="Content Placeholder 4">
            <a:extLst>
              <a:ext uri="{FF2B5EF4-FFF2-40B4-BE49-F238E27FC236}">
                <a16:creationId xmlns:a16="http://schemas.microsoft.com/office/drawing/2014/main" id="{BC848E06-EB16-70C5-2181-D6B3C07A69EB}"/>
              </a:ext>
            </a:extLst>
          </p:cNvPr>
          <p:cNvSpPr>
            <a:spLocks noGrp="1"/>
          </p:cNvSpPr>
          <p:nvPr>
            <p:ph idx="1"/>
          </p:nvPr>
        </p:nvSpPr>
        <p:spPr>
          <a:xfrm>
            <a:off x="180561" y="675862"/>
            <a:ext cx="11830878" cy="4903304"/>
          </a:xfrm>
        </p:spPr>
        <p:txBody>
          <a:bodyPr>
            <a:normAutofit fontScale="25000" lnSpcReduction="20000"/>
          </a:bodyPr>
          <a:lstStyle/>
          <a:p>
            <a:pPr marL="0" marR="0" indent="0">
              <a:lnSpc>
                <a:spcPct val="120000"/>
              </a:lnSpc>
              <a:spcBef>
                <a:spcPts val="0"/>
              </a:spcBef>
              <a:buNone/>
            </a:pPr>
            <a:r>
              <a:rPr lang="en-US" sz="8000" b="1" dirty="0">
                <a:solidFill>
                  <a:srgbClr val="30261D"/>
                </a:solidFill>
                <a:effectLst/>
                <a:latin typeface="+mn-lt"/>
                <a:ea typeface="Times New Roman" panose="02020603050405020304" pitchFamily="18" charset="0"/>
              </a:rPr>
              <a:t>Criterion 3</a:t>
            </a:r>
          </a:p>
          <a:p>
            <a:pPr marL="0" marR="0" indent="0">
              <a:lnSpc>
                <a:spcPct val="120000"/>
              </a:lnSpc>
              <a:spcBef>
                <a:spcPts val="0"/>
              </a:spcBef>
              <a:buNone/>
            </a:pPr>
            <a:endParaRPr lang="en-US" sz="8000" dirty="0">
              <a:effectLst/>
              <a:latin typeface="+mn-lt"/>
              <a:ea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How does PPSC provide support for student learning and effective teaching? </a:t>
            </a:r>
            <a:endParaRPr lang="en-US" sz="8000" dirty="0">
              <a:effectLst/>
              <a:latin typeface="+mn-lt"/>
              <a:ea typeface="Aptos" panose="020B0004020202020204" pitchFamily="34" charset="0"/>
              <a:cs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How do you ensure the quality of courses or programs offered via online education? in courses delivered at high school locations?</a:t>
            </a:r>
            <a:endParaRPr lang="en-US" sz="8000" dirty="0">
              <a:effectLst/>
              <a:latin typeface="+mn-lt"/>
              <a:ea typeface="Aptos" panose="020B0004020202020204" pitchFamily="34" charset="0"/>
              <a:cs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What is the purpose of PPSC's General Education program? </a:t>
            </a:r>
            <a:endParaRPr lang="en-US" sz="8000" dirty="0">
              <a:effectLst/>
              <a:latin typeface="+mn-lt"/>
              <a:ea typeface="Aptos" panose="020B0004020202020204" pitchFamily="34" charset="0"/>
              <a:cs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What evidence do you have that student support services / technology / facilities meet the needs of your students?</a:t>
            </a:r>
          </a:p>
          <a:p>
            <a:pPr marL="0" marR="0" indent="0">
              <a:lnSpc>
                <a:spcPct val="120000"/>
              </a:lnSpc>
              <a:spcBef>
                <a:spcPts val="0"/>
              </a:spcBef>
              <a:buNone/>
            </a:pPr>
            <a:endParaRPr lang="en-US" sz="8000" dirty="0">
              <a:latin typeface="+mn-lt"/>
              <a:ea typeface="Times New Roman" panose="02020603050405020304" pitchFamily="18" charset="0"/>
              <a:cs typeface="Times New Roman" panose="02020603050405020304" pitchFamily="18" charset="0"/>
            </a:endParaRPr>
          </a:p>
          <a:p>
            <a:pPr marL="0" marR="0" indent="0">
              <a:lnSpc>
                <a:spcPct val="120000"/>
              </a:lnSpc>
              <a:spcBef>
                <a:spcPts val="0"/>
              </a:spcBef>
              <a:buNone/>
            </a:pPr>
            <a:endParaRPr lang="en-US" sz="8000" dirty="0">
              <a:latin typeface="+mn-lt"/>
              <a:ea typeface="Times New Roman" panose="02020603050405020304" pitchFamily="18" charset="0"/>
              <a:cs typeface="Times New Roman" panose="02020603050405020304" pitchFamily="18" charset="0"/>
            </a:endParaRPr>
          </a:p>
          <a:p>
            <a:pPr marL="0" marR="0" indent="0">
              <a:lnSpc>
                <a:spcPct val="120000"/>
              </a:lnSpc>
              <a:spcBef>
                <a:spcPts val="0"/>
              </a:spcBef>
              <a:buNone/>
            </a:pPr>
            <a:r>
              <a:rPr lang="en-US" sz="8000" b="1" dirty="0">
                <a:solidFill>
                  <a:srgbClr val="30261D"/>
                </a:solidFill>
                <a:effectLst/>
                <a:latin typeface="+mn-lt"/>
                <a:ea typeface="Times New Roman" panose="02020603050405020304" pitchFamily="18" charset="0"/>
              </a:rPr>
              <a:t>Criterion 4</a:t>
            </a:r>
          </a:p>
          <a:p>
            <a:pPr marL="0" marR="0" indent="0">
              <a:lnSpc>
                <a:spcPct val="120000"/>
              </a:lnSpc>
              <a:spcBef>
                <a:spcPts val="0"/>
              </a:spcBef>
              <a:buNone/>
            </a:pPr>
            <a:endParaRPr lang="en-US" sz="8000" dirty="0">
              <a:effectLst/>
              <a:latin typeface="+mn-lt"/>
              <a:ea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Tell us about your department, division or college's assessment program. How has it changed over recent years? </a:t>
            </a:r>
            <a:endParaRPr lang="en-US" sz="8000" dirty="0">
              <a:effectLst/>
              <a:latin typeface="+mn-lt"/>
              <a:ea typeface="Aptos" panose="020B0004020202020204" pitchFamily="34" charset="0"/>
              <a:cs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What improvements have resulted from your program review process/ assessment program?</a:t>
            </a:r>
            <a:endParaRPr lang="en-US" sz="8000" dirty="0">
              <a:effectLst/>
              <a:latin typeface="+mn-lt"/>
              <a:ea typeface="Aptos" panose="020B0004020202020204" pitchFamily="34" charset="0"/>
              <a:cs typeface="Times New Roman" panose="02020603050405020304" pitchFamily="18" charset="0"/>
            </a:endParaRPr>
          </a:p>
          <a:p>
            <a:pPr marL="342900" marR="0" lvl="0" indent="-342900">
              <a:lnSpc>
                <a:spcPct val="120000"/>
              </a:lnSpc>
              <a:spcBef>
                <a:spcPts val="0"/>
              </a:spcBef>
              <a:spcAft>
                <a:spcPts val="500"/>
              </a:spcAft>
              <a:buFont typeface="Aptos" panose="020B0004020202020204" pitchFamily="34" charset="0"/>
              <a:buChar char="-"/>
            </a:pPr>
            <a:r>
              <a:rPr lang="en-US" sz="8000" dirty="0">
                <a:solidFill>
                  <a:srgbClr val="30261D"/>
                </a:solidFill>
                <a:effectLst/>
                <a:latin typeface="+mn-lt"/>
                <a:ea typeface="Aptos" panose="020B0004020202020204" pitchFamily="34" charset="0"/>
                <a:cs typeface="Times New Roman" panose="02020603050405020304" pitchFamily="18" charset="0"/>
              </a:rPr>
              <a:t>How are student success outcomes analyzed and shared with faculty, staff and students?</a:t>
            </a:r>
          </a:p>
          <a:p>
            <a:pPr marL="342900" marR="0" lvl="0" indent="-342900">
              <a:spcBef>
                <a:spcPts val="0"/>
              </a:spcBef>
              <a:spcAft>
                <a:spcPts val="500"/>
              </a:spcAft>
              <a:buFont typeface="Aptos" panose="020B0004020202020204" pitchFamily="34" charset="0"/>
              <a:buChar char="-"/>
            </a:pPr>
            <a:endParaRPr lang="en-US" sz="96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14FC999D-700F-86FB-C871-1C01B602882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0E22B3A9-B625-DEDB-E006-89449C1EFC5A}"/>
              </a:ext>
            </a:extLst>
          </p:cNvPr>
          <p:cNvSpPr>
            <a:spLocks noGrp="1"/>
          </p:cNvSpPr>
          <p:nvPr>
            <p:ph type="sldNum" sz="quarter" idx="11"/>
          </p:nvPr>
        </p:nvSpPr>
        <p:spPr/>
        <p:txBody>
          <a:bodyPr/>
          <a:lstStyle/>
          <a:p>
            <a:fld id="{48CDDC0F-11FB-354C-A722-8F92F9F69110}" type="slidenum">
              <a:rPr lang="en-US" smtClean="0"/>
              <a:t>25</a:t>
            </a:fld>
            <a:endParaRPr lang="en-US" dirty="0"/>
          </a:p>
        </p:txBody>
      </p:sp>
    </p:spTree>
    <p:extLst>
      <p:ext uri="{BB962C8B-B14F-4D97-AF65-F5344CB8AC3E}">
        <p14:creationId xmlns:p14="http://schemas.microsoft.com/office/powerpoint/2010/main" val="386066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006A-E7DF-C8FC-DBAF-BD10609F3572}"/>
              </a:ext>
            </a:extLst>
          </p:cNvPr>
          <p:cNvSpPr>
            <a:spLocks noGrp="1"/>
          </p:cNvSpPr>
          <p:nvPr>
            <p:ph type="title"/>
          </p:nvPr>
        </p:nvSpPr>
        <p:spPr>
          <a:xfrm>
            <a:off x="2387082" y="148365"/>
            <a:ext cx="8035212" cy="1028215"/>
          </a:xfrm>
        </p:spPr>
        <p:txBody>
          <a:bodyPr/>
          <a:lstStyle/>
          <a:p>
            <a:r>
              <a:rPr lang="en-US" dirty="0"/>
              <a:t>Why is </a:t>
            </a:r>
            <a:r>
              <a:rPr lang="en-US" dirty="0">
                <a:latin typeface="+mn-lt"/>
              </a:rPr>
              <a:t>regional</a:t>
            </a:r>
            <a:r>
              <a:rPr lang="en-US" dirty="0"/>
              <a:t> accreditation important?</a:t>
            </a:r>
          </a:p>
        </p:txBody>
      </p:sp>
      <p:sp>
        <p:nvSpPr>
          <p:cNvPr id="3" name="Content Placeholder 2">
            <a:extLst>
              <a:ext uri="{FF2B5EF4-FFF2-40B4-BE49-F238E27FC236}">
                <a16:creationId xmlns:a16="http://schemas.microsoft.com/office/drawing/2014/main" id="{2097F679-3071-BE5D-FB8B-6CDE7C28EC0B}"/>
              </a:ext>
            </a:extLst>
          </p:cNvPr>
          <p:cNvSpPr>
            <a:spLocks noGrp="1"/>
          </p:cNvSpPr>
          <p:nvPr>
            <p:ph idx="1"/>
          </p:nvPr>
        </p:nvSpPr>
        <p:spPr>
          <a:xfrm>
            <a:off x="639416" y="1253331"/>
            <a:ext cx="11005187" cy="4351338"/>
          </a:xfrm>
        </p:spPr>
        <p:txBody>
          <a:bodyPr>
            <a:noAutofit/>
          </a:bodyPr>
          <a:lstStyle/>
          <a:p>
            <a:pPr lvl="1"/>
            <a:endParaRPr lang="en-US" sz="2000" dirty="0">
              <a:latin typeface="+mn-lt"/>
            </a:endParaRPr>
          </a:p>
          <a:p>
            <a:pPr lvl="1"/>
            <a:r>
              <a:rPr lang="en-US" sz="2000" b="1" dirty="0">
                <a:latin typeface="+mn-lt"/>
              </a:rPr>
              <a:t>Access to Federal Funding: </a:t>
            </a:r>
            <a:r>
              <a:rPr lang="en-US" sz="2000" dirty="0">
                <a:latin typeface="+mn-lt"/>
              </a:rPr>
              <a:t>makes education more accessible to students.</a:t>
            </a:r>
          </a:p>
          <a:p>
            <a:pPr lvl="1"/>
            <a:endParaRPr lang="en-US" sz="2000" dirty="0">
              <a:latin typeface="+mn-lt"/>
            </a:endParaRPr>
          </a:p>
          <a:p>
            <a:pPr lvl="1"/>
            <a:r>
              <a:rPr lang="en-US" sz="2000" b="1" dirty="0">
                <a:latin typeface="+mn-lt"/>
              </a:rPr>
              <a:t>Recognized Degrees: </a:t>
            </a:r>
            <a:r>
              <a:rPr lang="en-US" sz="2000" dirty="0">
                <a:latin typeface="+mn-lt"/>
              </a:rPr>
              <a:t>enhanced student’s employability.</a:t>
            </a:r>
          </a:p>
          <a:p>
            <a:pPr lvl="1"/>
            <a:endParaRPr lang="en-US" sz="2000" b="1" dirty="0">
              <a:latin typeface="+mn-lt"/>
            </a:endParaRPr>
          </a:p>
          <a:p>
            <a:pPr lvl="1"/>
            <a:r>
              <a:rPr lang="en-US" sz="2000" b="1" dirty="0">
                <a:latin typeface="+mn-lt"/>
              </a:rPr>
              <a:t>Transferability of Credits: </a:t>
            </a:r>
            <a:r>
              <a:rPr lang="en-US" sz="2000" dirty="0">
                <a:latin typeface="+mn-lt"/>
              </a:rPr>
              <a:t>credits earned at accredited institutions are more likely to be accepted by other institutions.</a:t>
            </a:r>
          </a:p>
          <a:p>
            <a:pPr lvl="1"/>
            <a:endParaRPr lang="en-US" sz="2000" dirty="0">
              <a:latin typeface="+mn-lt"/>
            </a:endParaRPr>
          </a:p>
          <a:p>
            <a:pPr lvl="1"/>
            <a:r>
              <a:rPr lang="en-US" sz="2000" b="1" dirty="0">
                <a:latin typeface="+mn-lt"/>
              </a:rPr>
              <a:t>Community Recognition: </a:t>
            </a:r>
            <a:r>
              <a:rPr lang="en-US" sz="2000" dirty="0">
                <a:latin typeface="+mn-lt"/>
              </a:rPr>
              <a:t>enhanced reputation and support from local partners.</a:t>
            </a:r>
          </a:p>
          <a:p>
            <a:pPr lvl="1"/>
            <a:endParaRPr lang="en-US" sz="2000" dirty="0">
              <a:latin typeface="+mn-lt"/>
            </a:endParaRPr>
          </a:p>
          <a:p>
            <a:pPr lvl="1"/>
            <a:r>
              <a:rPr lang="en-US" sz="2000" b="1" dirty="0">
                <a:latin typeface="+mn-lt"/>
              </a:rPr>
              <a:t>Quality Assurance:  </a:t>
            </a:r>
            <a:r>
              <a:rPr lang="en-US" sz="2000" dirty="0">
                <a:latin typeface="+mn-lt"/>
              </a:rPr>
              <a:t>evidence that institution meets rigorous educational standards.</a:t>
            </a:r>
          </a:p>
          <a:p>
            <a:pPr lvl="1"/>
            <a:endParaRPr lang="en-US" sz="2000" dirty="0">
              <a:latin typeface="+mn-lt"/>
            </a:endParaRPr>
          </a:p>
          <a:p>
            <a:pPr lvl="1"/>
            <a:r>
              <a:rPr lang="en-US" sz="2000" b="1" dirty="0">
                <a:latin typeface="+mn-lt"/>
              </a:rPr>
              <a:t>Continuous improvement: </a:t>
            </a:r>
            <a:r>
              <a:rPr lang="en-US" sz="2000" dirty="0">
                <a:latin typeface="+mn-lt"/>
              </a:rPr>
              <a:t>accreditation process encourages institutions to engage in self-assessment and continuous improvement efforts.</a:t>
            </a: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p:txBody>
      </p:sp>
      <p:sp>
        <p:nvSpPr>
          <p:cNvPr id="4" name="Footer Placeholder 3">
            <a:extLst>
              <a:ext uri="{FF2B5EF4-FFF2-40B4-BE49-F238E27FC236}">
                <a16:creationId xmlns:a16="http://schemas.microsoft.com/office/drawing/2014/main" id="{59FB869E-A1C4-2BB0-4E55-A452A083A191}"/>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D177A1A5-716F-2A23-8027-30A5C05FA265}"/>
              </a:ext>
            </a:extLst>
          </p:cNvPr>
          <p:cNvSpPr>
            <a:spLocks noGrp="1"/>
          </p:cNvSpPr>
          <p:nvPr>
            <p:ph type="sldNum" sz="quarter" idx="11"/>
          </p:nvPr>
        </p:nvSpPr>
        <p:spPr/>
        <p:txBody>
          <a:bodyPr/>
          <a:lstStyle/>
          <a:p>
            <a:fld id="{48CDDC0F-11FB-354C-A722-8F92F9F69110}" type="slidenum">
              <a:rPr lang="en-US" smtClean="0"/>
              <a:t>3</a:t>
            </a:fld>
            <a:endParaRPr lang="en-US" dirty="0"/>
          </a:p>
        </p:txBody>
      </p:sp>
    </p:spTree>
    <p:extLst>
      <p:ext uri="{BB962C8B-B14F-4D97-AF65-F5344CB8AC3E}">
        <p14:creationId xmlns:p14="http://schemas.microsoft.com/office/powerpoint/2010/main" val="48505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006A-E7DF-C8FC-DBAF-BD10609F3572}"/>
              </a:ext>
            </a:extLst>
          </p:cNvPr>
          <p:cNvSpPr>
            <a:spLocks noGrp="1"/>
          </p:cNvSpPr>
          <p:nvPr>
            <p:ph type="title"/>
          </p:nvPr>
        </p:nvSpPr>
        <p:spPr>
          <a:xfrm>
            <a:off x="3945294" y="139959"/>
            <a:ext cx="4694854" cy="830844"/>
          </a:xfrm>
        </p:spPr>
        <p:txBody>
          <a:bodyPr/>
          <a:lstStyle/>
          <a:p>
            <a:r>
              <a:rPr lang="en-US" dirty="0">
                <a:latin typeface="+mn-lt"/>
              </a:rPr>
              <a:t>Guiding Values</a:t>
            </a:r>
          </a:p>
        </p:txBody>
      </p:sp>
      <p:sp>
        <p:nvSpPr>
          <p:cNvPr id="3" name="Content Placeholder 2">
            <a:extLst>
              <a:ext uri="{FF2B5EF4-FFF2-40B4-BE49-F238E27FC236}">
                <a16:creationId xmlns:a16="http://schemas.microsoft.com/office/drawing/2014/main" id="{2097F679-3071-BE5D-FB8B-6CDE7C28EC0B}"/>
              </a:ext>
            </a:extLst>
          </p:cNvPr>
          <p:cNvSpPr>
            <a:spLocks noGrp="1"/>
          </p:cNvSpPr>
          <p:nvPr>
            <p:ph idx="1"/>
          </p:nvPr>
        </p:nvSpPr>
        <p:spPr>
          <a:xfrm>
            <a:off x="297025" y="1160024"/>
            <a:ext cx="10515600" cy="4351338"/>
          </a:xfrm>
        </p:spPr>
        <p:txBody>
          <a:bodyPr>
            <a:normAutofit fontScale="92500" lnSpcReduction="10000"/>
          </a:bodyPr>
          <a:lstStyle/>
          <a:p>
            <a:r>
              <a:rPr lang="en-US" dirty="0">
                <a:latin typeface="+mn-lt"/>
              </a:rPr>
              <a:t>Through peer review approach, HLC ensures that institutions meet specific </a:t>
            </a:r>
            <a:r>
              <a:rPr lang="en-US" b="1" dirty="0">
                <a:latin typeface="+mn-lt"/>
              </a:rPr>
              <a:t>standards of quality </a:t>
            </a:r>
            <a:r>
              <a:rPr lang="en-US" dirty="0">
                <a:latin typeface="+mn-lt"/>
              </a:rPr>
              <a:t>in education, governance, and institutional effectiveness.</a:t>
            </a:r>
          </a:p>
          <a:p>
            <a:endParaRPr lang="en-US" dirty="0">
              <a:latin typeface="+mn-lt"/>
            </a:endParaRPr>
          </a:p>
          <a:p>
            <a:r>
              <a:rPr lang="en-US" dirty="0">
                <a:latin typeface="+mn-lt"/>
              </a:rPr>
              <a:t>Standards of quality are grounded in the following </a:t>
            </a:r>
            <a:r>
              <a:rPr lang="en-US" b="1" dirty="0">
                <a:latin typeface="+mn-lt"/>
              </a:rPr>
              <a:t>Guiding Values</a:t>
            </a:r>
          </a:p>
          <a:p>
            <a:pPr lvl="1"/>
            <a:r>
              <a:rPr lang="en-US" dirty="0">
                <a:latin typeface="+mn-lt"/>
              </a:rPr>
              <a:t>Focus on student learning</a:t>
            </a:r>
          </a:p>
          <a:p>
            <a:pPr lvl="1"/>
            <a:r>
              <a:rPr lang="en-US" dirty="0">
                <a:latin typeface="+mn-lt"/>
              </a:rPr>
              <a:t>Education as a public purpose</a:t>
            </a:r>
          </a:p>
          <a:p>
            <a:pPr lvl="1"/>
            <a:r>
              <a:rPr lang="en-US" dirty="0">
                <a:latin typeface="+mn-lt"/>
              </a:rPr>
              <a:t>Education for a diverse, technological, globally connected world</a:t>
            </a:r>
          </a:p>
          <a:p>
            <a:pPr lvl="1"/>
            <a:r>
              <a:rPr lang="en-US" dirty="0">
                <a:latin typeface="+mn-lt"/>
              </a:rPr>
              <a:t>A culture of continuous improvement</a:t>
            </a:r>
          </a:p>
          <a:p>
            <a:pPr lvl="1"/>
            <a:r>
              <a:rPr lang="en-US" dirty="0">
                <a:latin typeface="+mn-lt"/>
              </a:rPr>
              <a:t>Evidence-based institutional learning and self-presentation</a:t>
            </a:r>
          </a:p>
          <a:p>
            <a:pPr lvl="1"/>
            <a:r>
              <a:rPr lang="en-US" dirty="0">
                <a:latin typeface="+mn-lt"/>
              </a:rPr>
              <a:t>Integrity, transparency, and ethical behavior or practice</a:t>
            </a:r>
          </a:p>
          <a:p>
            <a:pPr lvl="1"/>
            <a:r>
              <a:rPr lang="en-US" dirty="0">
                <a:latin typeface="+mn-lt"/>
              </a:rPr>
              <a:t>Governance for the well-being of the institution</a:t>
            </a:r>
          </a:p>
          <a:p>
            <a:pPr lvl="1"/>
            <a:r>
              <a:rPr lang="en-US" dirty="0">
                <a:latin typeface="+mn-lt"/>
              </a:rPr>
              <a:t>Planning and management of resources to ensure institutional sustainability</a:t>
            </a:r>
          </a:p>
          <a:p>
            <a:pPr lvl="1"/>
            <a:r>
              <a:rPr lang="en-US" dirty="0">
                <a:latin typeface="+mn-lt"/>
              </a:rPr>
              <a:t>Mission-centered evaluation</a:t>
            </a:r>
          </a:p>
          <a:p>
            <a:pPr lvl="1"/>
            <a:endParaRPr lang="en-US" dirty="0">
              <a:latin typeface="+mn-lt"/>
            </a:endParaRPr>
          </a:p>
          <a:p>
            <a:pPr lvl="1"/>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4" name="Rectangle: Rounded Corners 3">
            <a:extLst>
              <a:ext uri="{FF2B5EF4-FFF2-40B4-BE49-F238E27FC236}">
                <a16:creationId xmlns:a16="http://schemas.microsoft.com/office/drawing/2014/main" id="{47524FB9-9658-C7FD-F649-12356CBEA614}"/>
              </a:ext>
            </a:extLst>
          </p:cNvPr>
          <p:cNvSpPr/>
          <p:nvPr/>
        </p:nvSpPr>
        <p:spPr>
          <a:xfrm>
            <a:off x="9189097" y="2220095"/>
            <a:ext cx="2864498" cy="26219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001D35"/>
                </a:solidFill>
                <a:effectLst/>
              </a:rPr>
              <a:t>PPSC Mission: To provide high-quality educational opportunities to all students, with a focus on student success and community needs</a:t>
            </a:r>
          </a:p>
          <a:p>
            <a:pPr algn="ctr"/>
            <a:endParaRPr lang="en-US" dirty="0">
              <a:solidFill>
                <a:srgbClr val="001D35"/>
              </a:solidFill>
            </a:endParaRPr>
          </a:p>
          <a:p>
            <a:pPr algn="ctr"/>
            <a:r>
              <a:rPr lang="en-US" dirty="0">
                <a:solidFill>
                  <a:srgbClr val="001D35"/>
                </a:solidFill>
              </a:rPr>
              <a:t>PPSC Vision: Students succeed at PPSC</a:t>
            </a:r>
            <a:endParaRPr lang="en-US" dirty="0"/>
          </a:p>
        </p:txBody>
      </p:sp>
      <p:sp>
        <p:nvSpPr>
          <p:cNvPr id="5" name="Footer Placeholder 4">
            <a:extLst>
              <a:ext uri="{FF2B5EF4-FFF2-40B4-BE49-F238E27FC236}">
                <a16:creationId xmlns:a16="http://schemas.microsoft.com/office/drawing/2014/main" id="{5525218D-6E8A-4DA9-C205-355CE9CB8FC3}"/>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A3FEB799-F610-C94B-34D3-2A64BA3E024F}"/>
              </a:ext>
            </a:extLst>
          </p:cNvPr>
          <p:cNvSpPr>
            <a:spLocks noGrp="1"/>
          </p:cNvSpPr>
          <p:nvPr>
            <p:ph type="sldNum" sz="quarter" idx="11"/>
          </p:nvPr>
        </p:nvSpPr>
        <p:spPr/>
        <p:txBody>
          <a:bodyPr/>
          <a:lstStyle/>
          <a:p>
            <a:fld id="{48CDDC0F-11FB-354C-A722-8F92F9F69110}" type="slidenum">
              <a:rPr lang="en-US" smtClean="0"/>
              <a:t>4</a:t>
            </a:fld>
            <a:endParaRPr lang="en-US" dirty="0"/>
          </a:p>
        </p:txBody>
      </p:sp>
    </p:spTree>
    <p:extLst>
      <p:ext uri="{BB962C8B-B14F-4D97-AF65-F5344CB8AC3E}">
        <p14:creationId xmlns:p14="http://schemas.microsoft.com/office/powerpoint/2010/main" val="964528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9943-D6C1-2B77-338D-6AF7F7B209B5}"/>
              </a:ext>
            </a:extLst>
          </p:cNvPr>
          <p:cNvSpPr>
            <a:spLocks noGrp="1"/>
          </p:cNvSpPr>
          <p:nvPr>
            <p:ph type="title"/>
          </p:nvPr>
        </p:nvSpPr>
        <p:spPr>
          <a:xfrm>
            <a:off x="3568148" y="192848"/>
            <a:ext cx="5310809" cy="679904"/>
          </a:xfrm>
        </p:spPr>
        <p:txBody>
          <a:bodyPr/>
          <a:lstStyle/>
          <a:p>
            <a:r>
              <a:rPr lang="en-US" dirty="0">
                <a:latin typeface="+mn-lt"/>
              </a:rPr>
              <a:t>Criteria for Accreditation</a:t>
            </a:r>
          </a:p>
        </p:txBody>
      </p:sp>
      <p:sp>
        <p:nvSpPr>
          <p:cNvPr id="3" name="Content Placeholder 2">
            <a:extLst>
              <a:ext uri="{FF2B5EF4-FFF2-40B4-BE49-F238E27FC236}">
                <a16:creationId xmlns:a16="http://schemas.microsoft.com/office/drawing/2014/main" id="{AB8E626A-A519-EE47-B05F-20A6DE4F1C5F}"/>
              </a:ext>
            </a:extLst>
          </p:cNvPr>
          <p:cNvSpPr>
            <a:spLocks noGrp="1"/>
          </p:cNvSpPr>
          <p:nvPr>
            <p:ph idx="1"/>
          </p:nvPr>
        </p:nvSpPr>
        <p:spPr>
          <a:xfrm>
            <a:off x="292981" y="1169127"/>
            <a:ext cx="11456126" cy="5042260"/>
          </a:xfrm>
        </p:spPr>
        <p:txBody>
          <a:bodyPr>
            <a:normAutofit fontScale="47500" lnSpcReduction="20000"/>
          </a:bodyPr>
          <a:lstStyle/>
          <a:p>
            <a:pPr marL="0" indent="0">
              <a:buNone/>
            </a:pPr>
            <a:r>
              <a:rPr lang="en-US" sz="3800" dirty="0">
                <a:latin typeface="+mn-lt"/>
              </a:rPr>
              <a:t>Criteria for Accreditation are “the standards of quality by which HLC determines whether an institution merits accreditation or reaffirmation of accreditation.” (HLC, 2020)</a:t>
            </a:r>
          </a:p>
          <a:p>
            <a:pPr marL="0" indent="0">
              <a:buNone/>
            </a:pPr>
            <a:endParaRPr lang="en-US" sz="2000" dirty="0">
              <a:latin typeface="+mn-lt"/>
            </a:endParaRPr>
          </a:p>
          <a:p>
            <a:pPr>
              <a:lnSpc>
                <a:spcPct val="120000"/>
              </a:lnSpc>
            </a:pPr>
            <a:r>
              <a:rPr lang="en-US" sz="3300" b="1" dirty="0">
                <a:latin typeface="+mn-lt"/>
              </a:rPr>
              <a:t>Criterion 1. Mission: </a:t>
            </a:r>
            <a:r>
              <a:rPr lang="en-US" sz="3300" dirty="0">
                <a:latin typeface="+mn-lt"/>
              </a:rPr>
              <a:t>The institution’s mission is clear and articulated publicly; it guides the institution’s operations.</a:t>
            </a:r>
          </a:p>
          <a:p>
            <a:pPr>
              <a:lnSpc>
                <a:spcPct val="120000"/>
              </a:lnSpc>
            </a:pPr>
            <a:endParaRPr lang="en-US" sz="1700" dirty="0">
              <a:latin typeface="+mn-lt"/>
            </a:endParaRPr>
          </a:p>
          <a:p>
            <a:pPr>
              <a:lnSpc>
                <a:spcPct val="120000"/>
              </a:lnSpc>
            </a:pPr>
            <a:r>
              <a:rPr lang="en-US" sz="3300" b="1" dirty="0">
                <a:latin typeface="+mn-lt"/>
              </a:rPr>
              <a:t>Criterion 2. Integrity: Ethical and Responsible Conduct: </a:t>
            </a:r>
            <a:r>
              <a:rPr lang="en-US" sz="3300" dirty="0">
                <a:latin typeface="+mn-lt"/>
              </a:rPr>
              <a:t>The institution acts with integrity; its conduct is ethical and responsible.</a:t>
            </a:r>
          </a:p>
          <a:p>
            <a:pPr>
              <a:lnSpc>
                <a:spcPct val="120000"/>
              </a:lnSpc>
            </a:pPr>
            <a:endParaRPr lang="en-US" sz="1700" dirty="0">
              <a:latin typeface="+mn-lt"/>
            </a:endParaRPr>
          </a:p>
          <a:p>
            <a:pPr>
              <a:lnSpc>
                <a:spcPct val="120000"/>
              </a:lnSpc>
            </a:pPr>
            <a:r>
              <a:rPr lang="en-US" sz="3300" b="1" dirty="0">
                <a:latin typeface="+mn-lt"/>
              </a:rPr>
              <a:t>Criterion 3. Teaching and Learning: Quality, Resources, and Support: </a:t>
            </a:r>
            <a:r>
              <a:rPr lang="en-US" sz="3300" dirty="0">
                <a:latin typeface="+mn-lt"/>
              </a:rPr>
              <a:t>The institution provides quality education, wherever and however its offerings are delivered.</a:t>
            </a:r>
          </a:p>
          <a:p>
            <a:pPr>
              <a:lnSpc>
                <a:spcPct val="120000"/>
              </a:lnSpc>
            </a:pPr>
            <a:endParaRPr lang="en-US" sz="1700" dirty="0">
              <a:latin typeface="+mn-lt"/>
            </a:endParaRPr>
          </a:p>
          <a:p>
            <a:pPr>
              <a:lnSpc>
                <a:spcPct val="120000"/>
              </a:lnSpc>
            </a:pPr>
            <a:r>
              <a:rPr lang="en-US" sz="3300" b="1" dirty="0">
                <a:latin typeface="+mn-lt"/>
              </a:rPr>
              <a:t>Criterion 4. Teaching and Learning: Evaluation and Improvement: </a:t>
            </a:r>
            <a:r>
              <a:rPr lang="en-US" sz="3300" dirty="0">
                <a:latin typeface="+mn-lt"/>
              </a:rPr>
              <a:t>The institution demonstrates responsibility for the quality of its educational programs, learning environments, and support services, and it evaluates their effectiveness for student learning through processes designed to promote continuous improvement.</a:t>
            </a:r>
          </a:p>
          <a:p>
            <a:pPr>
              <a:lnSpc>
                <a:spcPct val="120000"/>
              </a:lnSpc>
            </a:pPr>
            <a:endParaRPr lang="en-US" sz="1700" dirty="0">
              <a:latin typeface="+mn-lt"/>
            </a:endParaRPr>
          </a:p>
          <a:p>
            <a:pPr>
              <a:lnSpc>
                <a:spcPct val="120000"/>
              </a:lnSpc>
            </a:pPr>
            <a:r>
              <a:rPr lang="en-US" sz="3300" b="1" dirty="0">
                <a:latin typeface="+mn-lt"/>
              </a:rPr>
              <a:t>Criterion 5. Institutional Effectiveness, Resources and Planning: </a:t>
            </a:r>
            <a:r>
              <a:rPr lang="en-US" sz="3300" dirty="0">
                <a:latin typeface="+mn-lt"/>
              </a:rPr>
              <a:t>The institution’s resources, structures, and processes are sufficient to fulfill its mission, improve the quality of its educational offerings, and respond to future challenges and opportunities.</a:t>
            </a:r>
          </a:p>
        </p:txBody>
      </p:sp>
      <p:sp>
        <p:nvSpPr>
          <p:cNvPr id="4" name="Footer Placeholder 3">
            <a:extLst>
              <a:ext uri="{FF2B5EF4-FFF2-40B4-BE49-F238E27FC236}">
                <a16:creationId xmlns:a16="http://schemas.microsoft.com/office/drawing/2014/main" id="{C0E1F91F-7648-5411-BC8A-238151CEEE9A}"/>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87DC931E-6208-B669-DE69-202FA2E93519}"/>
              </a:ext>
            </a:extLst>
          </p:cNvPr>
          <p:cNvSpPr>
            <a:spLocks noGrp="1"/>
          </p:cNvSpPr>
          <p:nvPr>
            <p:ph type="sldNum" sz="quarter" idx="11"/>
          </p:nvPr>
        </p:nvSpPr>
        <p:spPr/>
        <p:txBody>
          <a:bodyPr/>
          <a:lstStyle/>
          <a:p>
            <a:fld id="{48CDDC0F-11FB-354C-A722-8F92F9F69110}" type="slidenum">
              <a:rPr lang="en-US" smtClean="0"/>
              <a:t>5</a:t>
            </a:fld>
            <a:endParaRPr lang="en-US" dirty="0"/>
          </a:p>
        </p:txBody>
      </p:sp>
    </p:spTree>
    <p:extLst>
      <p:ext uri="{BB962C8B-B14F-4D97-AF65-F5344CB8AC3E}">
        <p14:creationId xmlns:p14="http://schemas.microsoft.com/office/powerpoint/2010/main" val="208890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7F6F-1EAB-0B31-A1AF-362B7092DBDC}"/>
              </a:ext>
            </a:extLst>
          </p:cNvPr>
          <p:cNvSpPr>
            <a:spLocks noGrp="1"/>
          </p:cNvSpPr>
          <p:nvPr>
            <p:ph type="title"/>
          </p:nvPr>
        </p:nvSpPr>
        <p:spPr>
          <a:xfrm>
            <a:off x="3539767" y="328508"/>
            <a:ext cx="6008204" cy="525451"/>
          </a:xfrm>
        </p:spPr>
        <p:txBody>
          <a:bodyPr>
            <a:normAutofit fontScale="90000"/>
          </a:bodyPr>
          <a:lstStyle/>
          <a:p>
            <a:r>
              <a:rPr lang="en-US" dirty="0"/>
              <a:t>Accreditation Cycle (2015 – 2025)</a:t>
            </a:r>
          </a:p>
        </p:txBody>
      </p:sp>
      <p:graphicFrame>
        <p:nvGraphicFramePr>
          <p:cNvPr id="12" name="Table 11">
            <a:extLst>
              <a:ext uri="{FF2B5EF4-FFF2-40B4-BE49-F238E27FC236}">
                <a16:creationId xmlns:a16="http://schemas.microsoft.com/office/drawing/2014/main" id="{2C68F0BD-3E58-64D1-3FAE-2CCB53CAB735}"/>
              </a:ext>
            </a:extLst>
          </p:cNvPr>
          <p:cNvGraphicFramePr>
            <a:graphicFrameLocks noGrp="1"/>
          </p:cNvGraphicFramePr>
          <p:nvPr>
            <p:extLst>
              <p:ext uri="{D42A27DB-BD31-4B8C-83A1-F6EECF244321}">
                <p14:modId xmlns:p14="http://schemas.microsoft.com/office/powerpoint/2010/main" val="2678922692"/>
              </p:ext>
            </p:extLst>
          </p:nvPr>
        </p:nvGraphicFramePr>
        <p:xfrm>
          <a:off x="210000" y="1599810"/>
          <a:ext cx="11714521" cy="3149471"/>
        </p:xfrm>
        <a:graphic>
          <a:graphicData uri="http://schemas.openxmlformats.org/drawingml/2006/table">
            <a:tbl>
              <a:tblPr firstRow="1">
                <a:tableStyleId>{ED083AE6-46FA-4A59-8FB0-9F97EB10719F}</a:tableStyleId>
              </a:tblPr>
              <a:tblGrid>
                <a:gridCol w="844359">
                  <a:extLst>
                    <a:ext uri="{9D8B030D-6E8A-4147-A177-3AD203B41FA5}">
                      <a16:colId xmlns:a16="http://schemas.microsoft.com/office/drawing/2014/main" val="2063832908"/>
                    </a:ext>
                  </a:extLst>
                </a:gridCol>
                <a:gridCol w="1539551">
                  <a:extLst>
                    <a:ext uri="{9D8B030D-6E8A-4147-A177-3AD203B41FA5}">
                      <a16:colId xmlns:a16="http://schemas.microsoft.com/office/drawing/2014/main" val="2803642742"/>
                    </a:ext>
                  </a:extLst>
                </a:gridCol>
                <a:gridCol w="606490">
                  <a:extLst>
                    <a:ext uri="{9D8B030D-6E8A-4147-A177-3AD203B41FA5}">
                      <a16:colId xmlns:a16="http://schemas.microsoft.com/office/drawing/2014/main" val="2100049002"/>
                    </a:ext>
                  </a:extLst>
                </a:gridCol>
                <a:gridCol w="1315616">
                  <a:extLst>
                    <a:ext uri="{9D8B030D-6E8A-4147-A177-3AD203B41FA5}">
                      <a16:colId xmlns:a16="http://schemas.microsoft.com/office/drawing/2014/main" val="2917587613"/>
                    </a:ext>
                  </a:extLst>
                </a:gridCol>
                <a:gridCol w="522515">
                  <a:extLst>
                    <a:ext uri="{9D8B030D-6E8A-4147-A177-3AD203B41FA5}">
                      <a16:colId xmlns:a16="http://schemas.microsoft.com/office/drawing/2014/main" val="1011733461"/>
                    </a:ext>
                  </a:extLst>
                </a:gridCol>
                <a:gridCol w="1922106">
                  <a:extLst>
                    <a:ext uri="{9D8B030D-6E8A-4147-A177-3AD203B41FA5}">
                      <a16:colId xmlns:a16="http://schemas.microsoft.com/office/drawing/2014/main" val="888970432"/>
                    </a:ext>
                  </a:extLst>
                </a:gridCol>
                <a:gridCol w="634481">
                  <a:extLst>
                    <a:ext uri="{9D8B030D-6E8A-4147-A177-3AD203B41FA5}">
                      <a16:colId xmlns:a16="http://schemas.microsoft.com/office/drawing/2014/main" val="3690849858"/>
                    </a:ext>
                  </a:extLst>
                </a:gridCol>
                <a:gridCol w="569168">
                  <a:extLst>
                    <a:ext uri="{9D8B030D-6E8A-4147-A177-3AD203B41FA5}">
                      <a16:colId xmlns:a16="http://schemas.microsoft.com/office/drawing/2014/main" val="1966881892"/>
                    </a:ext>
                  </a:extLst>
                </a:gridCol>
                <a:gridCol w="597159">
                  <a:extLst>
                    <a:ext uri="{9D8B030D-6E8A-4147-A177-3AD203B41FA5}">
                      <a16:colId xmlns:a16="http://schemas.microsoft.com/office/drawing/2014/main" val="2233334295"/>
                    </a:ext>
                  </a:extLst>
                </a:gridCol>
                <a:gridCol w="1240971">
                  <a:extLst>
                    <a:ext uri="{9D8B030D-6E8A-4147-A177-3AD203B41FA5}">
                      <a16:colId xmlns:a16="http://schemas.microsoft.com/office/drawing/2014/main" val="3612570577"/>
                    </a:ext>
                  </a:extLst>
                </a:gridCol>
                <a:gridCol w="482100">
                  <a:extLst>
                    <a:ext uri="{9D8B030D-6E8A-4147-A177-3AD203B41FA5}">
                      <a16:colId xmlns:a16="http://schemas.microsoft.com/office/drawing/2014/main" val="3195330081"/>
                    </a:ext>
                  </a:extLst>
                </a:gridCol>
                <a:gridCol w="1440005">
                  <a:extLst>
                    <a:ext uri="{9D8B030D-6E8A-4147-A177-3AD203B41FA5}">
                      <a16:colId xmlns:a16="http://schemas.microsoft.com/office/drawing/2014/main" val="618817465"/>
                    </a:ext>
                  </a:extLst>
                </a:gridCol>
              </a:tblGrid>
              <a:tr h="629895">
                <a:tc>
                  <a:txBody>
                    <a:bodyPr/>
                    <a:lstStyle/>
                    <a:p>
                      <a:pPr algn="l" fontAlgn="b"/>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2015</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2016</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2017</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2018</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2019</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2020</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2021</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2022</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2023</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2024</a:t>
                      </a:r>
                      <a:endParaRPr lang="en-US"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600" u="none" strike="noStrike" dirty="0">
                          <a:effectLst/>
                        </a:rPr>
                        <a:t>2025</a:t>
                      </a:r>
                      <a:endParaRPr lang="en-US" sz="16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89160811"/>
                  </a:ext>
                </a:extLst>
              </a:tr>
              <a:tr h="1259788">
                <a:tc>
                  <a:txBody>
                    <a:bodyPr/>
                    <a:lstStyle/>
                    <a:p>
                      <a:pPr algn="ctr" fontAlgn="ctr"/>
                      <a:r>
                        <a:rPr lang="en-US" sz="1600" u="none" strike="noStrike" dirty="0">
                          <a:effectLst/>
                        </a:rPr>
                        <a:t>On-site </a:t>
                      </a:r>
                    </a:p>
                    <a:p>
                      <a:pPr algn="ctr" fontAlgn="ctr"/>
                      <a:r>
                        <a:rPr lang="en-US" sz="1600" u="none" strike="noStrike" dirty="0">
                          <a:effectLst/>
                        </a:rPr>
                        <a:t>Visit</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b="1" u="none" strike="noStrike" dirty="0">
                          <a:effectLst/>
                        </a:rPr>
                        <a:t>Comprehensive Evaluation Visit </a:t>
                      </a:r>
                      <a:endParaRPr lang="en-US" sz="16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b="1" u="none" strike="noStrike" dirty="0">
                          <a:solidFill>
                            <a:schemeClr val="accent4">
                              <a:lumMod val="60000"/>
                              <a:lumOff val="40000"/>
                            </a:schemeClr>
                          </a:solidFill>
                          <a:effectLst/>
                        </a:rPr>
                        <a:t>Multi-location Visit</a:t>
                      </a:r>
                      <a:endParaRPr lang="en-US" sz="1600" b="1" i="0" u="none" strike="noStrike" dirty="0">
                        <a:solidFill>
                          <a:schemeClr val="accent4">
                            <a:lumMod val="60000"/>
                            <a:lumOff val="40000"/>
                          </a:schemeClr>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b="1" u="none" strike="noStrike" dirty="0">
                          <a:solidFill>
                            <a:schemeClr val="accent4">
                              <a:lumMod val="60000"/>
                              <a:lumOff val="40000"/>
                            </a:schemeClr>
                          </a:solidFill>
                          <a:effectLst/>
                        </a:rPr>
                        <a:t>Multi-location Visit</a:t>
                      </a:r>
                      <a:endParaRPr lang="en-US" sz="1600" b="1" i="0" u="none" strike="noStrike" dirty="0">
                        <a:solidFill>
                          <a:schemeClr val="accent4">
                            <a:lumMod val="60000"/>
                            <a:lumOff val="40000"/>
                          </a:schemeClr>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b="1" u="none" strike="noStrike" dirty="0">
                          <a:effectLst/>
                        </a:rPr>
                        <a:t>Comprehensive Evaluation Visit </a:t>
                      </a:r>
                      <a:endParaRPr lang="en-US" sz="16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999277674"/>
                  </a:ext>
                </a:extLst>
              </a:tr>
              <a:tr h="1259788">
                <a:tc>
                  <a:txBody>
                    <a:bodyPr/>
                    <a:lstStyle/>
                    <a:p>
                      <a:pPr algn="ctr" fontAlgn="ctr"/>
                      <a:r>
                        <a:rPr lang="en-US" sz="1600" u="none" strike="noStrike" dirty="0">
                          <a:effectLst/>
                        </a:rPr>
                        <a:t>Virtual Review</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600" b="1" u="none" strike="noStrike" dirty="0">
                          <a:solidFill>
                            <a:schemeClr val="accent1"/>
                          </a:solidFill>
                          <a:effectLst/>
                        </a:rPr>
                        <a:t>Assurance Review (Assurance Argument + Evidence File)</a:t>
                      </a:r>
                      <a:endParaRPr lang="en-US" sz="1600" b="1" i="0" u="none" strike="noStrike" dirty="0">
                        <a:solidFill>
                          <a:schemeClr val="accent1"/>
                        </a:solidFill>
                        <a:effectLst/>
                        <a:latin typeface="Aptos Narrow" panose="020B0004020202020204" pitchFamily="34" charset="0"/>
                      </a:endParaRPr>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gridSpan="4">
                  <a:txBody>
                    <a:bodyPr/>
                    <a:lstStyle/>
                    <a:p>
                      <a:pPr algn="ctr" fontAlgn="ctr"/>
                      <a:r>
                        <a:rPr lang="en-US" sz="1600" b="1" u="none" strike="noStrike" dirty="0">
                          <a:solidFill>
                            <a:srgbClr val="7030A0"/>
                          </a:solidFill>
                          <a:effectLst/>
                        </a:rPr>
                        <a:t>Quality Initiative</a:t>
                      </a:r>
                    </a:p>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dirty="0"/>
                    </a:p>
                  </a:txBody>
                  <a:tcPr marL="9525" marR="9525" marT="9525" marB="0" anchor="ctr"/>
                </a:tc>
                <a:tc>
                  <a:txBody>
                    <a:bodyPr/>
                    <a:lstStyle/>
                    <a:p>
                      <a:pPr algn="ctr" fontAlgn="ctr"/>
                      <a:r>
                        <a:rPr lang="en-US" sz="1600" u="none" strike="noStrike" dirty="0">
                          <a:effectLst/>
                        </a:rPr>
                        <a:t> </a:t>
                      </a:r>
                      <a:endParaRPr lang="en-US" sz="16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516251446"/>
                  </a:ext>
                </a:extLst>
              </a:tr>
            </a:tbl>
          </a:graphicData>
        </a:graphic>
      </p:graphicFrame>
      <p:sp>
        <p:nvSpPr>
          <p:cNvPr id="3" name="Footer Placeholder 2">
            <a:extLst>
              <a:ext uri="{FF2B5EF4-FFF2-40B4-BE49-F238E27FC236}">
                <a16:creationId xmlns:a16="http://schemas.microsoft.com/office/drawing/2014/main" id="{33579A51-DC56-CE4E-691F-D11940D9C43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0279D5E5-83EA-890B-5471-9CFF8C6FD498}"/>
              </a:ext>
            </a:extLst>
          </p:cNvPr>
          <p:cNvSpPr>
            <a:spLocks noGrp="1"/>
          </p:cNvSpPr>
          <p:nvPr>
            <p:ph type="sldNum" sz="quarter" idx="11"/>
          </p:nvPr>
        </p:nvSpPr>
        <p:spPr/>
        <p:txBody>
          <a:bodyPr/>
          <a:lstStyle/>
          <a:p>
            <a:fld id="{48CDDC0F-11FB-354C-A722-8F92F9F69110}" type="slidenum">
              <a:rPr lang="en-US" smtClean="0"/>
              <a:t>6</a:t>
            </a:fld>
            <a:endParaRPr lang="en-US" dirty="0"/>
          </a:p>
        </p:txBody>
      </p:sp>
    </p:spTree>
    <p:extLst>
      <p:ext uri="{BB962C8B-B14F-4D97-AF65-F5344CB8AC3E}">
        <p14:creationId xmlns:p14="http://schemas.microsoft.com/office/powerpoint/2010/main" val="378935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1FDA-2FBB-ACE9-E875-37E3D96949BF}"/>
              </a:ext>
            </a:extLst>
          </p:cNvPr>
          <p:cNvSpPr>
            <a:spLocks noGrp="1"/>
          </p:cNvSpPr>
          <p:nvPr>
            <p:ph type="title"/>
          </p:nvPr>
        </p:nvSpPr>
        <p:spPr>
          <a:xfrm>
            <a:off x="912846" y="235729"/>
            <a:ext cx="10515600" cy="1325563"/>
          </a:xfrm>
        </p:spPr>
        <p:txBody>
          <a:bodyPr/>
          <a:lstStyle/>
          <a:p>
            <a:r>
              <a:rPr lang="en-US" dirty="0">
                <a:latin typeface="+mn-lt"/>
              </a:rPr>
              <a:t>Quality Initiative: </a:t>
            </a:r>
            <a:r>
              <a:rPr lang="en-US" sz="3600" i="1" dirty="0">
                <a:latin typeface="+mn-lt"/>
              </a:rPr>
              <a:t>Becoming a Hispanic Serving Institution to Better Serve Hispanic-Identifying Students </a:t>
            </a:r>
            <a:endParaRPr lang="en-US" dirty="0">
              <a:latin typeface="+mn-lt"/>
            </a:endParaRPr>
          </a:p>
        </p:txBody>
      </p:sp>
      <p:sp>
        <p:nvSpPr>
          <p:cNvPr id="3" name="Content Placeholder 2">
            <a:extLst>
              <a:ext uri="{FF2B5EF4-FFF2-40B4-BE49-F238E27FC236}">
                <a16:creationId xmlns:a16="http://schemas.microsoft.com/office/drawing/2014/main" id="{446B56CE-4FC2-F6FB-020C-45D42A596FE3}"/>
              </a:ext>
            </a:extLst>
          </p:cNvPr>
          <p:cNvSpPr>
            <a:spLocks noGrp="1"/>
          </p:cNvSpPr>
          <p:nvPr>
            <p:ph idx="1"/>
          </p:nvPr>
        </p:nvSpPr>
        <p:spPr>
          <a:xfrm>
            <a:off x="91749" y="1802655"/>
            <a:ext cx="11755017" cy="4351338"/>
          </a:xfrm>
        </p:spPr>
        <p:txBody>
          <a:bodyPr/>
          <a:lstStyle/>
          <a:p>
            <a:pPr marL="457200" lvl="1" indent="0">
              <a:buNone/>
            </a:pPr>
            <a:r>
              <a:rPr lang="en-US" sz="2400" dirty="0">
                <a:effectLst/>
                <a:latin typeface="+mn-lt"/>
                <a:ea typeface="Source Sans Pro" panose="020F0502020204030204" pitchFamily="34" charset="0"/>
              </a:rPr>
              <a:t>The HLC Review Panel confirmed PPSC’s commitment to its Quality Initiative: </a:t>
            </a:r>
          </a:p>
          <a:p>
            <a:pPr lvl="1"/>
            <a:endParaRPr lang="en-US" sz="1200" dirty="0">
              <a:latin typeface="+mn-lt"/>
              <a:ea typeface="Source Sans Pro" panose="020F0502020204030204" pitchFamily="34" charset="0"/>
            </a:endParaRPr>
          </a:p>
          <a:p>
            <a:pPr lvl="2"/>
            <a:r>
              <a:rPr lang="en-US" sz="2400" dirty="0">
                <a:latin typeface="+mn-lt"/>
                <a:ea typeface="Source Sans Pro" panose="020F0502020204030204" pitchFamily="34" charset="0"/>
              </a:rPr>
              <a:t>Pikes Peak State College has demonstrated a </a:t>
            </a:r>
            <a:r>
              <a:rPr lang="en-US" sz="2400" b="1" dirty="0">
                <a:latin typeface="+mn-lt"/>
                <a:ea typeface="Source Sans Pro" panose="020F0502020204030204" pitchFamily="34" charset="0"/>
              </a:rPr>
              <a:t>profound commitment to becoming a Hispanic-Serving Institution </a:t>
            </a:r>
            <a:r>
              <a:rPr lang="en-US" sz="2400" dirty="0">
                <a:latin typeface="+mn-lt"/>
                <a:ea typeface="Source Sans Pro" panose="020F0502020204030204" pitchFamily="34" charset="0"/>
              </a:rPr>
              <a:t>through strategic initiatives, substantial resource allocation, and comprehensive engagement across the college community. </a:t>
            </a:r>
          </a:p>
          <a:p>
            <a:pPr lvl="2"/>
            <a:r>
              <a:rPr lang="en-US" sz="2400" dirty="0">
                <a:latin typeface="+mn-lt"/>
                <a:ea typeface="Source Sans Pro" panose="020F0502020204030204" pitchFamily="34" charset="0"/>
              </a:rPr>
              <a:t>The institution’s efforts reflect a </a:t>
            </a:r>
            <a:r>
              <a:rPr lang="en-US" sz="2400" b="1" dirty="0">
                <a:latin typeface="+mn-lt"/>
                <a:ea typeface="Source Sans Pro" panose="020F0502020204030204" pitchFamily="34" charset="0"/>
              </a:rPr>
              <a:t>deep dedication to fostering an inclusive environment</a:t>
            </a:r>
            <a:r>
              <a:rPr lang="en-US" sz="2400" dirty="0">
                <a:latin typeface="+mn-lt"/>
                <a:ea typeface="Source Sans Pro" panose="020F0502020204030204" pitchFamily="34" charset="0"/>
              </a:rPr>
              <a:t> that supports the academic and personal success of Hispanic/Latine students. </a:t>
            </a:r>
          </a:p>
          <a:p>
            <a:pPr lvl="2"/>
            <a:r>
              <a:rPr lang="en-US" sz="2400" dirty="0">
                <a:effectLst/>
                <a:latin typeface="+mn-lt"/>
                <a:ea typeface="Source Sans Pro" panose="020F0502020204030204" pitchFamily="34" charset="0"/>
              </a:rPr>
              <a:t>As PPSC continues to build on this progress, it is well-positioned to achieve and </a:t>
            </a:r>
            <a:r>
              <a:rPr lang="en-US" sz="2400" b="1" dirty="0">
                <a:effectLst/>
                <a:latin typeface="+mn-lt"/>
                <a:ea typeface="Source Sans Pro" panose="020F0502020204030204" pitchFamily="34" charset="0"/>
              </a:rPr>
              <a:t>maintain its HSI designation</a:t>
            </a:r>
            <a:r>
              <a:rPr lang="en-US" sz="2400" dirty="0">
                <a:effectLst/>
                <a:latin typeface="+mn-lt"/>
                <a:ea typeface="Source Sans Pro" panose="020F0502020204030204" pitchFamily="34" charset="0"/>
              </a:rPr>
              <a:t>, further enhancing its mission to provide equitable and accessible education for all students.</a:t>
            </a:r>
          </a:p>
          <a:p>
            <a:endParaRPr lang="en-US" dirty="0">
              <a:latin typeface="+mn-lt"/>
            </a:endParaRPr>
          </a:p>
        </p:txBody>
      </p:sp>
      <p:sp>
        <p:nvSpPr>
          <p:cNvPr id="4" name="Footer Placeholder 3">
            <a:extLst>
              <a:ext uri="{FF2B5EF4-FFF2-40B4-BE49-F238E27FC236}">
                <a16:creationId xmlns:a16="http://schemas.microsoft.com/office/drawing/2014/main" id="{82398AD8-9243-8E61-413B-63ABCD6E4FA6}"/>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FBE178E5-1789-D288-86FC-F4B8811101E0}"/>
              </a:ext>
            </a:extLst>
          </p:cNvPr>
          <p:cNvSpPr>
            <a:spLocks noGrp="1"/>
          </p:cNvSpPr>
          <p:nvPr>
            <p:ph type="sldNum" sz="quarter" idx="11"/>
          </p:nvPr>
        </p:nvSpPr>
        <p:spPr/>
        <p:txBody>
          <a:bodyPr/>
          <a:lstStyle/>
          <a:p>
            <a:fld id="{48CDDC0F-11FB-354C-A722-8F92F9F69110}" type="slidenum">
              <a:rPr lang="en-US" smtClean="0"/>
              <a:t>7</a:t>
            </a:fld>
            <a:endParaRPr lang="en-US" dirty="0"/>
          </a:p>
        </p:txBody>
      </p:sp>
    </p:spTree>
    <p:extLst>
      <p:ext uri="{BB962C8B-B14F-4D97-AF65-F5344CB8AC3E}">
        <p14:creationId xmlns:p14="http://schemas.microsoft.com/office/powerpoint/2010/main" val="127190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6BE3C-61D1-5399-F197-EDC00BD532E7}"/>
              </a:ext>
            </a:extLst>
          </p:cNvPr>
          <p:cNvSpPr>
            <a:spLocks noGrp="1"/>
          </p:cNvSpPr>
          <p:nvPr>
            <p:ph idx="1"/>
          </p:nvPr>
        </p:nvSpPr>
        <p:spPr>
          <a:xfrm>
            <a:off x="258501" y="1388303"/>
            <a:ext cx="11837043" cy="4351338"/>
          </a:xfrm>
        </p:spPr>
        <p:txBody>
          <a:bodyPr>
            <a:normAutofit fontScale="92500" lnSpcReduction="20000"/>
          </a:bodyPr>
          <a:lstStyle/>
          <a:p>
            <a:pPr marL="342900" marR="0" lvl="0" indent="-342900">
              <a:lnSpc>
                <a:spcPct val="107000"/>
              </a:lnSpc>
              <a:spcBef>
                <a:spcPts val="0"/>
              </a:spcBef>
              <a:spcAft>
                <a:spcPts val="0"/>
              </a:spcAft>
              <a:buFont typeface="Aptos" panose="020B0004020202020204" pitchFamily="34" charset="0"/>
              <a:buChar char="-"/>
            </a:pPr>
            <a:r>
              <a:rPr lang="en-US" sz="2600" kern="100" dirty="0">
                <a:effectLst/>
                <a:latin typeface="+mn-lt"/>
                <a:ea typeface="Aptos" panose="020B0004020202020204" pitchFamily="34" charset="0"/>
                <a:cs typeface="Times New Roman" panose="02020603050405020304" pitchFamily="18" charset="0"/>
              </a:rPr>
              <a:t>Verify compliance with HLC criteria</a:t>
            </a:r>
          </a:p>
          <a:p>
            <a:pPr marL="342900" marR="0" lvl="0" indent="-342900">
              <a:lnSpc>
                <a:spcPct val="107000"/>
              </a:lnSpc>
              <a:spcBef>
                <a:spcPts val="0"/>
              </a:spcBef>
              <a:spcAft>
                <a:spcPts val="0"/>
              </a:spcAft>
              <a:buFont typeface="Aptos" panose="020B0004020202020204" pitchFamily="34" charset="0"/>
              <a:buChar char="-"/>
            </a:pPr>
            <a:endParaRPr lang="en-US" sz="2600" b="0" i="0" dirty="0">
              <a:solidFill>
                <a:srgbClr val="30261D"/>
              </a:solidFill>
              <a:effectLst/>
              <a:latin typeface="+mn-lt"/>
            </a:endParaRPr>
          </a:p>
          <a:p>
            <a:pPr marL="342900" marR="0" lvl="0" indent="-342900">
              <a:lnSpc>
                <a:spcPct val="107000"/>
              </a:lnSpc>
              <a:spcBef>
                <a:spcPts val="0"/>
              </a:spcBef>
              <a:spcAft>
                <a:spcPts val="0"/>
              </a:spcAft>
              <a:buFont typeface="Aptos" panose="020B0004020202020204" pitchFamily="34" charset="0"/>
              <a:buChar char="-"/>
            </a:pPr>
            <a:r>
              <a:rPr lang="en-US" sz="2600" dirty="0">
                <a:latin typeface="+mn-lt"/>
              </a:rPr>
              <a:t>I</a:t>
            </a:r>
            <a:r>
              <a:rPr lang="en-US" sz="2600" i="0" dirty="0">
                <a:effectLst/>
                <a:latin typeface="+mn-lt"/>
              </a:rPr>
              <a:t>ncludes an on-site visit by a peer review team to verify that the claims made by the institution in its submitted materials are accurate.</a:t>
            </a:r>
          </a:p>
          <a:p>
            <a:pPr marL="342900" marR="0" lvl="0" indent="-342900">
              <a:lnSpc>
                <a:spcPct val="107000"/>
              </a:lnSpc>
              <a:spcBef>
                <a:spcPts val="0"/>
              </a:spcBef>
              <a:spcAft>
                <a:spcPts val="0"/>
              </a:spcAft>
              <a:buFont typeface="Aptos" panose="020B0004020202020204" pitchFamily="34" charset="0"/>
              <a:buChar char="-"/>
            </a:pPr>
            <a:endParaRPr lang="en-US" sz="2600" kern="100" dirty="0">
              <a:effectLst/>
              <a:latin typeface="+mn-lt"/>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ptos" panose="020B0004020202020204" pitchFamily="34" charset="0"/>
              <a:buChar char="-"/>
            </a:pPr>
            <a:r>
              <a:rPr lang="en-US" sz="2600" kern="100" dirty="0">
                <a:effectLst/>
                <a:latin typeface="+mn-lt"/>
                <a:ea typeface="Aptos" panose="020B0004020202020204" pitchFamily="34" charset="0"/>
                <a:cs typeface="Times New Roman" panose="02020603050405020304" pitchFamily="18" charset="0"/>
              </a:rPr>
              <a:t>Areas of emphasis: </a:t>
            </a:r>
          </a:p>
          <a:p>
            <a:pPr marL="742950" marR="0" lvl="1" indent="-285750">
              <a:lnSpc>
                <a:spcPct val="107000"/>
              </a:lnSpc>
              <a:spcBef>
                <a:spcPts val="0"/>
              </a:spcBef>
              <a:spcAft>
                <a:spcPts val="0"/>
              </a:spcAft>
              <a:buFont typeface="Courier New" panose="02070309020205020404" pitchFamily="49" charset="0"/>
              <a:buChar char="o"/>
            </a:pPr>
            <a:r>
              <a:rPr lang="en-US" sz="2600" kern="100" dirty="0">
                <a:effectLst/>
                <a:latin typeface="+mn-lt"/>
                <a:ea typeface="Aptos" panose="020B0004020202020204" pitchFamily="34" charset="0"/>
                <a:cs typeface="Times New Roman" panose="02020603050405020304" pitchFamily="18" charset="0"/>
              </a:rPr>
              <a:t>Accuracy of information (e.g., website, catalog, syllabus)</a:t>
            </a:r>
          </a:p>
          <a:p>
            <a:pPr marL="742950" marR="0" lvl="1" indent="-285750">
              <a:lnSpc>
                <a:spcPct val="107000"/>
              </a:lnSpc>
              <a:spcBef>
                <a:spcPts val="0"/>
              </a:spcBef>
              <a:spcAft>
                <a:spcPts val="0"/>
              </a:spcAft>
              <a:buFont typeface="Courier New" panose="02070309020205020404" pitchFamily="49" charset="0"/>
              <a:buChar char="o"/>
            </a:pPr>
            <a:r>
              <a:rPr lang="en-US" sz="2600" kern="100" dirty="0">
                <a:effectLst/>
                <a:latin typeface="+mn-lt"/>
                <a:ea typeface="Aptos" panose="020B0004020202020204" pitchFamily="34" charset="0"/>
                <a:cs typeface="Times New Roman" panose="02020603050405020304" pitchFamily="18" charset="0"/>
              </a:rPr>
              <a:t>Alignment between operations and mission/strategic priorities</a:t>
            </a:r>
          </a:p>
          <a:p>
            <a:pPr marL="742950" marR="0" lvl="1" indent="-285750">
              <a:lnSpc>
                <a:spcPct val="107000"/>
              </a:lnSpc>
              <a:spcBef>
                <a:spcPts val="0"/>
              </a:spcBef>
              <a:spcAft>
                <a:spcPts val="0"/>
              </a:spcAft>
              <a:buFont typeface="Courier New" panose="02070309020205020404" pitchFamily="49" charset="0"/>
              <a:buChar char="o"/>
            </a:pPr>
            <a:r>
              <a:rPr lang="en-US" sz="2600" kern="100" dirty="0">
                <a:effectLst/>
                <a:latin typeface="+mn-lt"/>
                <a:ea typeface="Aptos" panose="020B0004020202020204" pitchFamily="34" charset="0"/>
                <a:cs typeface="Times New Roman" panose="02020603050405020304" pitchFamily="18" charset="0"/>
              </a:rPr>
              <a:t>Program review and assessment (commitment to continuous improvement)</a:t>
            </a:r>
          </a:p>
          <a:p>
            <a:pPr marL="742950" marR="0" lvl="1" indent="-285750">
              <a:lnSpc>
                <a:spcPct val="107000"/>
              </a:lnSpc>
              <a:spcBef>
                <a:spcPts val="0"/>
              </a:spcBef>
              <a:spcAft>
                <a:spcPts val="0"/>
              </a:spcAft>
              <a:buFont typeface="Courier New" panose="02070309020205020404" pitchFamily="49" charset="0"/>
              <a:buChar char="o"/>
            </a:pPr>
            <a:r>
              <a:rPr lang="en-US" sz="2600" kern="100" dirty="0">
                <a:effectLst/>
                <a:latin typeface="+mn-lt"/>
                <a:ea typeface="Aptos" panose="020B0004020202020204" pitchFamily="34" charset="0"/>
                <a:cs typeface="Times New Roman" panose="02020603050405020304" pitchFamily="18" charset="0"/>
              </a:rPr>
              <a:t>Faculty/instructors credentialing (review of randomly selected HR files during the visit)</a:t>
            </a:r>
          </a:p>
          <a:p>
            <a:pPr marL="742950" marR="0" lvl="1" indent="-285750">
              <a:lnSpc>
                <a:spcPct val="107000"/>
              </a:lnSpc>
              <a:spcBef>
                <a:spcPts val="0"/>
              </a:spcBef>
              <a:spcAft>
                <a:spcPts val="0"/>
              </a:spcAft>
              <a:buFont typeface="Courier New" panose="02070309020205020404" pitchFamily="49" charset="0"/>
              <a:buChar char="o"/>
            </a:pPr>
            <a:r>
              <a:rPr lang="en-US" sz="2600" kern="100" dirty="0">
                <a:effectLst/>
                <a:latin typeface="+mn-lt"/>
                <a:ea typeface="Aptos" panose="020B0004020202020204" pitchFamily="34" charset="0"/>
                <a:cs typeface="Times New Roman" panose="02020603050405020304" pitchFamily="18" charset="0"/>
              </a:rPr>
              <a:t>Online education (especially Regular and Substantive Interaction)</a:t>
            </a:r>
          </a:p>
          <a:p>
            <a:pPr marL="742950" marR="0" lvl="1" indent="-285750">
              <a:lnSpc>
                <a:spcPct val="107000"/>
              </a:lnSpc>
              <a:spcBef>
                <a:spcPts val="0"/>
              </a:spcBef>
              <a:spcAft>
                <a:spcPts val="800"/>
              </a:spcAft>
              <a:buFont typeface="Courier New" panose="02070309020205020404" pitchFamily="49" charset="0"/>
              <a:buChar char="o"/>
            </a:pPr>
            <a:r>
              <a:rPr lang="en-US" sz="2600" kern="100" dirty="0">
                <a:effectLst/>
                <a:latin typeface="+mn-lt"/>
                <a:ea typeface="Aptos" panose="020B0004020202020204" pitchFamily="34" charset="0"/>
                <a:cs typeface="Times New Roman" panose="02020603050405020304" pitchFamily="18" charset="0"/>
              </a:rPr>
              <a:t>Ethical and responsible conduct (e.g., use of AI and recruitment/admission practices)</a:t>
            </a:r>
          </a:p>
          <a:p>
            <a:endParaRPr lang="en-US" dirty="0">
              <a:latin typeface="+mn-lt"/>
            </a:endParaRPr>
          </a:p>
        </p:txBody>
      </p:sp>
      <p:sp>
        <p:nvSpPr>
          <p:cNvPr id="4" name="Title 1">
            <a:extLst>
              <a:ext uri="{FF2B5EF4-FFF2-40B4-BE49-F238E27FC236}">
                <a16:creationId xmlns:a16="http://schemas.microsoft.com/office/drawing/2014/main" id="{2E7EDF56-0E63-E59A-9336-5B90842853BE}"/>
              </a:ext>
            </a:extLst>
          </p:cNvPr>
          <p:cNvSpPr>
            <a:spLocks noGrp="1"/>
          </p:cNvSpPr>
          <p:nvPr>
            <p:ph type="title"/>
          </p:nvPr>
        </p:nvSpPr>
        <p:spPr>
          <a:xfrm>
            <a:off x="1034143" y="179596"/>
            <a:ext cx="10515600" cy="938764"/>
          </a:xfrm>
        </p:spPr>
        <p:txBody>
          <a:bodyPr/>
          <a:lstStyle/>
          <a:p>
            <a:r>
              <a:rPr lang="en-US" sz="3600" dirty="0">
                <a:latin typeface="+mn-lt"/>
              </a:rPr>
              <a:t>Comprehensive </a:t>
            </a:r>
            <a:r>
              <a:rPr lang="en-US" dirty="0">
                <a:latin typeface="+mn-lt"/>
              </a:rPr>
              <a:t>E</a:t>
            </a:r>
            <a:r>
              <a:rPr lang="en-US" sz="3600" dirty="0">
                <a:latin typeface="+mn-lt"/>
              </a:rPr>
              <a:t>valuation </a:t>
            </a:r>
            <a:r>
              <a:rPr lang="en-US" dirty="0">
                <a:latin typeface="+mn-lt"/>
              </a:rPr>
              <a:t>Visit (April 14-15, 2025)</a:t>
            </a:r>
          </a:p>
        </p:txBody>
      </p:sp>
      <p:sp>
        <p:nvSpPr>
          <p:cNvPr id="2" name="Footer Placeholder 1">
            <a:extLst>
              <a:ext uri="{FF2B5EF4-FFF2-40B4-BE49-F238E27FC236}">
                <a16:creationId xmlns:a16="http://schemas.microsoft.com/office/drawing/2014/main" id="{E5316F4C-9293-036A-5A4F-4E73868739F2}"/>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2B0F10A6-D869-4729-CB1F-87C0B8505045}"/>
              </a:ext>
            </a:extLst>
          </p:cNvPr>
          <p:cNvSpPr>
            <a:spLocks noGrp="1"/>
          </p:cNvSpPr>
          <p:nvPr>
            <p:ph type="sldNum" sz="quarter" idx="11"/>
          </p:nvPr>
        </p:nvSpPr>
        <p:spPr/>
        <p:txBody>
          <a:bodyPr/>
          <a:lstStyle/>
          <a:p>
            <a:fld id="{48CDDC0F-11FB-354C-A722-8F92F9F69110}" type="slidenum">
              <a:rPr lang="en-US" smtClean="0"/>
              <a:t>8</a:t>
            </a:fld>
            <a:endParaRPr lang="en-US" dirty="0"/>
          </a:p>
        </p:txBody>
      </p:sp>
    </p:spTree>
    <p:extLst>
      <p:ext uri="{BB962C8B-B14F-4D97-AF65-F5344CB8AC3E}">
        <p14:creationId xmlns:p14="http://schemas.microsoft.com/office/powerpoint/2010/main" val="148124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7EDF56-0E63-E59A-9336-5B90842853BE}"/>
              </a:ext>
            </a:extLst>
          </p:cNvPr>
          <p:cNvSpPr>
            <a:spLocks noGrp="1"/>
          </p:cNvSpPr>
          <p:nvPr>
            <p:ph type="title"/>
          </p:nvPr>
        </p:nvSpPr>
        <p:spPr>
          <a:xfrm>
            <a:off x="2445017" y="149229"/>
            <a:ext cx="7576930" cy="1325563"/>
          </a:xfrm>
        </p:spPr>
        <p:txBody>
          <a:bodyPr/>
          <a:lstStyle/>
          <a:p>
            <a:r>
              <a:rPr lang="en-US" sz="3600" dirty="0"/>
              <a:t>Preparing and Hosting the “Comp” visit</a:t>
            </a:r>
            <a:endParaRPr lang="en-US" dirty="0"/>
          </a:p>
        </p:txBody>
      </p:sp>
      <p:sp>
        <p:nvSpPr>
          <p:cNvPr id="7" name="Rectangle 6">
            <a:extLst>
              <a:ext uri="{FF2B5EF4-FFF2-40B4-BE49-F238E27FC236}">
                <a16:creationId xmlns:a16="http://schemas.microsoft.com/office/drawing/2014/main" id="{9BE41405-F9D2-C626-C051-D385F31570C2}"/>
              </a:ext>
            </a:extLst>
          </p:cNvPr>
          <p:cNvSpPr/>
          <p:nvPr/>
        </p:nvSpPr>
        <p:spPr>
          <a:xfrm>
            <a:off x="245157" y="2446066"/>
            <a:ext cx="2199860" cy="2364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200" dirty="0"/>
              <a:t>1. </a:t>
            </a:r>
          </a:p>
          <a:p>
            <a:pPr algn="ctr"/>
            <a:r>
              <a:rPr lang="en-US" sz="3200" dirty="0"/>
              <a:t>Federal Compliance </a:t>
            </a:r>
          </a:p>
        </p:txBody>
      </p:sp>
      <p:sp>
        <p:nvSpPr>
          <p:cNvPr id="8" name="Rectangle 7">
            <a:extLst>
              <a:ext uri="{FF2B5EF4-FFF2-40B4-BE49-F238E27FC236}">
                <a16:creationId xmlns:a16="http://schemas.microsoft.com/office/drawing/2014/main" id="{1EEE5CDE-2B16-22D6-24B4-96F70710E4D7}"/>
              </a:ext>
            </a:extLst>
          </p:cNvPr>
          <p:cNvSpPr/>
          <p:nvPr/>
        </p:nvSpPr>
        <p:spPr>
          <a:xfrm>
            <a:off x="2654464" y="2454769"/>
            <a:ext cx="2199860" cy="2364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200" dirty="0"/>
              <a:t>2. </a:t>
            </a:r>
          </a:p>
          <a:p>
            <a:pPr algn="ctr"/>
            <a:r>
              <a:rPr lang="en-US" sz="3200" dirty="0"/>
              <a:t>Assurance Argument </a:t>
            </a:r>
          </a:p>
        </p:txBody>
      </p:sp>
      <p:sp>
        <p:nvSpPr>
          <p:cNvPr id="9" name="Rectangle 8">
            <a:extLst>
              <a:ext uri="{FF2B5EF4-FFF2-40B4-BE49-F238E27FC236}">
                <a16:creationId xmlns:a16="http://schemas.microsoft.com/office/drawing/2014/main" id="{3C5C9D7B-CE48-2BA7-34B4-43F7D1726FB9}"/>
              </a:ext>
            </a:extLst>
          </p:cNvPr>
          <p:cNvSpPr/>
          <p:nvPr/>
        </p:nvSpPr>
        <p:spPr>
          <a:xfrm>
            <a:off x="5063771" y="2433851"/>
            <a:ext cx="2199860" cy="23853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200" dirty="0"/>
              <a:t>3.</a:t>
            </a:r>
          </a:p>
          <a:p>
            <a:pPr algn="ctr"/>
            <a:r>
              <a:rPr lang="en-US" sz="3200" dirty="0"/>
              <a:t>Mock Visit</a:t>
            </a:r>
          </a:p>
        </p:txBody>
      </p:sp>
      <p:sp>
        <p:nvSpPr>
          <p:cNvPr id="10" name="Rectangle 9">
            <a:extLst>
              <a:ext uri="{FF2B5EF4-FFF2-40B4-BE49-F238E27FC236}">
                <a16:creationId xmlns:a16="http://schemas.microsoft.com/office/drawing/2014/main" id="{31537102-53E0-4D5B-4EDB-3987FD7BDEBA}"/>
              </a:ext>
            </a:extLst>
          </p:cNvPr>
          <p:cNvSpPr/>
          <p:nvPr/>
        </p:nvSpPr>
        <p:spPr>
          <a:xfrm>
            <a:off x="7413959" y="2432415"/>
            <a:ext cx="2199860" cy="23868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200" dirty="0"/>
              <a:t>4. </a:t>
            </a:r>
          </a:p>
          <a:p>
            <a:pPr algn="ctr"/>
            <a:r>
              <a:rPr lang="en-US" sz="3200" dirty="0"/>
              <a:t>Student Opinion Survey</a:t>
            </a:r>
          </a:p>
        </p:txBody>
      </p:sp>
      <p:sp>
        <p:nvSpPr>
          <p:cNvPr id="11" name="Rectangle 10">
            <a:extLst>
              <a:ext uri="{FF2B5EF4-FFF2-40B4-BE49-F238E27FC236}">
                <a16:creationId xmlns:a16="http://schemas.microsoft.com/office/drawing/2014/main" id="{53B51849-0F99-BB48-265B-E3C941D97CAC}"/>
              </a:ext>
            </a:extLst>
          </p:cNvPr>
          <p:cNvSpPr/>
          <p:nvPr/>
        </p:nvSpPr>
        <p:spPr>
          <a:xfrm>
            <a:off x="9810746" y="2446065"/>
            <a:ext cx="2199860" cy="2364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3200" dirty="0"/>
              <a:t>5. </a:t>
            </a:r>
          </a:p>
          <a:p>
            <a:pPr algn="ctr"/>
            <a:r>
              <a:rPr lang="en-US" sz="3200" dirty="0"/>
              <a:t>On-site Visit</a:t>
            </a:r>
          </a:p>
        </p:txBody>
      </p:sp>
      <p:sp>
        <p:nvSpPr>
          <p:cNvPr id="2" name="Footer Placeholder 1">
            <a:extLst>
              <a:ext uri="{FF2B5EF4-FFF2-40B4-BE49-F238E27FC236}">
                <a16:creationId xmlns:a16="http://schemas.microsoft.com/office/drawing/2014/main" id="{81D6DD4E-211D-F31B-7DD7-BFCC129EBCA1}"/>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7671EBEC-73C2-6DA2-C27A-1F3C7057C1B7}"/>
              </a:ext>
            </a:extLst>
          </p:cNvPr>
          <p:cNvSpPr>
            <a:spLocks noGrp="1"/>
          </p:cNvSpPr>
          <p:nvPr>
            <p:ph type="sldNum" sz="quarter" idx="11"/>
          </p:nvPr>
        </p:nvSpPr>
        <p:spPr/>
        <p:txBody>
          <a:bodyPr/>
          <a:lstStyle/>
          <a:p>
            <a:fld id="{48CDDC0F-11FB-354C-A722-8F92F9F69110}" type="slidenum">
              <a:rPr lang="en-US" smtClean="0"/>
              <a:t>9</a:t>
            </a:fld>
            <a:endParaRPr lang="en-US" dirty="0"/>
          </a:p>
        </p:txBody>
      </p:sp>
    </p:spTree>
    <p:extLst>
      <p:ext uri="{BB962C8B-B14F-4D97-AF65-F5344CB8AC3E}">
        <p14:creationId xmlns:p14="http://schemas.microsoft.com/office/powerpoint/2010/main" val="2757217689"/>
      </p:ext>
    </p:extLst>
  </p:cSld>
  <p:clrMapOvr>
    <a:masterClrMapping/>
  </p:clrMapOvr>
</p:sld>
</file>

<file path=ppt/theme/theme1.xml><?xml version="1.0" encoding="utf-8"?>
<a:theme xmlns:a="http://schemas.openxmlformats.org/drawingml/2006/main" name="Office Theme">
  <a:themeElements>
    <a:clrScheme name="Pikes Peak State College Colors">
      <a:dk1>
        <a:srgbClr val="0A3A5F"/>
      </a:dk1>
      <a:lt1>
        <a:srgbClr val="FFFFFF"/>
      </a:lt1>
      <a:dk2>
        <a:srgbClr val="44546A"/>
      </a:dk2>
      <a:lt2>
        <a:srgbClr val="E7E6E6"/>
      </a:lt2>
      <a:accent1>
        <a:srgbClr val="F7B518"/>
      </a:accent1>
      <a:accent2>
        <a:srgbClr val="036F7F"/>
      </a:accent2>
      <a:accent3>
        <a:srgbClr val="D31968"/>
      </a:accent3>
      <a:accent4>
        <a:srgbClr val="507F3A"/>
      </a:accent4>
      <a:accent5>
        <a:srgbClr val="DB8127"/>
      </a:accent5>
      <a:accent6>
        <a:srgbClr val="9D1D55"/>
      </a:accent6>
      <a:hlink>
        <a:srgbClr val="0A3A5F"/>
      </a:hlink>
      <a:folHlink>
        <a:srgbClr val="D319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2022" id="{A1B7F423-6286-1C48-9A61-02892F55E86C}" vid="{BAB55EED-815F-7940-8FCB-EEDA02944BE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6cd6b6-b98e-4920-bded-d744d4fc35f1" xsi:nil="true"/>
    <lcf76f155ced4ddcb4097134ff3c332f xmlns="04c0419d-644a-45bc-a728-dbad8d88e5d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2F21C4D2FC854391D925ED2FBBA92C" ma:contentTypeVersion="18" ma:contentTypeDescription="Create a new document." ma:contentTypeScope="" ma:versionID="77f053b65dc14eea3d0d5c72d9091346">
  <xsd:schema xmlns:xsd="http://www.w3.org/2001/XMLSchema" xmlns:xs="http://www.w3.org/2001/XMLSchema" xmlns:p="http://schemas.microsoft.com/office/2006/metadata/properties" xmlns:ns2="04c0419d-644a-45bc-a728-dbad8d88e5df" xmlns:ns3="bc6cd6b6-b98e-4920-bded-d744d4fc35f1" targetNamespace="http://schemas.microsoft.com/office/2006/metadata/properties" ma:root="true" ma:fieldsID="a2a7dfd0cfcbbcd11243fb6b97bc18fc" ns2:_="" ns3:_="">
    <xsd:import namespace="04c0419d-644a-45bc-a728-dbad8d88e5df"/>
    <xsd:import namespace="bc6cd6b6-b98e-4920-bded-d744d4fc35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0419d-644a-45bc-a728-dbad8d88e5df"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199682-18ee-4490-8928-55ce5e34138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6cd6b6-b98e-4920-bded-d744d4fc35f1"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3e6d11b-7008-407a-846a-328bf10aad3f}" ma:internalName="TaxCatchAll" ma:showField="CatchAllData" ma:web="bc6cd6b6-b98e-4920-bded-d744d4fc3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C45EB-870A-4592-9026-57F66E546B0A}">
  <ds:schemaRefs>
    <ds:schemaRef ds:uri="http://schemas.microsoft.com/office/2006/metadata/properties"/>
    <ds:schemaRef ds:uri="bc6cd6b6-b98e-4920-bded-d744d4fc35f1"/>
    <ds:schemaRef ds:uri="http://schemas.microsoft.com/office/2006/documentManagement/types"/>
    <ds:schemaRef ds:uri="04c0419d-644a-45bc-a728-dbad8d88e5df"/>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A920C5B-8506-4C14-A300-AC7C866CAC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0419d-644a-45bc-a728-dbad8d88e5df"/>
    <ds:schemaRef ds:uri="bc6cd6b6-b98e-4920-bded-d744d4fc3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93CBA6-DF8A-49EC-9254-79773BFAC1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ppt_template2022</Template>
  <TotalTime>2303</TotalTime>
  <Words>2556</Words>
  <Application>Microsoft Macintosh PowerPoint</Application>
  <PresentationFormat>Widescreen</PresentationFormat>
  <Paragraphs>417</Paragraphs>
  <Slides>25</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Aptos</vt:lpstr>
      <vt:lpstr>Aptos Display</vt:lpstr>
      <vt:lpstr>Aptos Narrow</vt:lpstr>
      <vt:lpstr>Arial</vt:lpstr>
      <vt:lpstr>Calibri</vt:lpstr>
      <vt:lpstr>Courier New</vt:lpstr>
      <vt:lpstr>Sanchez</vt:lpstr>
      <vt:lpstr>Source Sans 3</vt:lpstr>
      <vt:lpstr>Times New Roman</vt:lpstr>
      <vt:lpstr>Wingdings</vt:lpstr>
      <vt:lpstr>Office Theme</vt:lpstr>
      <vt:lpstr>Custom Design</vt:lpstr>
      <vt:lpstr>Higher Learning Commission (HLC) Reaffirmation of Accreditation Visit</vt:lpstr>
      <vt:lpstr>Why is regional accreditation important?</vt:lpstr>
      <vt:lpstr>Why is regional accreditation important?</vt:lpstr>
      <vt:lpstr>Guiding Values</vt:lpstr>
      <vt:lpstr>Criteria for Accreditation</vt:lpstr>
      <vt:lpstr>Accreditation Cycle (2015 – 2025)</vt:lpstr>
      <vt:lpstr>Quality Initiative: Becoming a Hispanic Serving Institution to Better Serve Hispanic-Identifying Students </vt:lpstr>
      <vt:lpstr>Comprehensive Evaluation Visit (April 14-15, 2025)</vt:lpstr>
      <vt:lpstr>Preparing and Hosting the “Comp” visit</vt:lpstr>
      <vt:lpstr>1. Federal Compliance </vt:lpstr>
      <vt:lpstr>2. Assurance Argument </vt:lpstr>
      <vt:lpstr>3. Mock Visit, February 17 &amp; 18 </vt:lpstr>
      <vt:lpstr>4. Student Opinion Survey</vt:lpstr>
      <vt:lpstr>5. Actual On-site Visit, April 14 &amp; 15</vt:lpstr>
      <vt:lpstr>Example of Visit Schedule</vt:lpstr>
      <vt:lpstr>Review Team’s Recommendations  and HLC Decision on Reaffirmation of Accreditation</vt:lpstr>
      <vt:lpstr>What is my role in the reaffirmation of accreditation process?</vt:lpstr>
      <vt:lpstr>How you can contribute (1)</vt:lpstr>
      <vt:lpstr>Examples of Evidence  </vt:lpstr>
      <vt:lpstr>How you can contribute (2)</vt:lpstr>
      <vt:lpstr>PPSC’s HLC Institutional Representatives</vt:lpstr>
      <vt:lpstr>Useful Links</vt:lpstr>
      <vt:lpstr>HLC 2025 Comprehensive Evaluation Visit Timeline</vt:lpstr>
      <vt:lpstr>Examples of questions </vt:lpstr>
      <vt:lpstr>Examples of questions </vt:lpstr>
    </vt:vector>
  </TitlesOfParts>
  <Company>Pikes Peak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Licht, Deborah</dc:creator>
  <cp:lastModifiedBy>D ML</cp:lastModifiedBy>
  <cp:revision>14</cp:revision>
  <dcterms:created xsi:type="dcterms:W3CDTF">2023-10-02T14:09:46Z</dcterms:created>
  <dcterms:modified xsi:type="dcterms:W3CDTF">2024-10-31T16:02:01Z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0x010100D82F21C4D2FC854391D925ED2FBBA92C</vt:lpwstr>
  </property>
  <property fmtid="{D5CDD505-2E9C-101B-9397-08002B2CF9AE}" pid="3" name="MediaServiceImageTags">
    <vt:lpwstr/>
  </property>
</Properties>
</file>