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2.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2"/>
  </p:notesMasterIdLst>
  <p:sldIdLst>
    <p:sldId id="257" r:id="rId5"/>
    <p:sldId id="469" r:id="rId6"/>
    <p:sldId id="298" r:id="rId7"/>
    <p:sldId id="470" r:id="rId8"/>
    <p:sldId id="467" r:id="rId9"/>
    <p:sldId id="472" r:id="rId10"/>
    <p:sldId id="259" r:id="rId11"/>
    <p:sldId id="453" r:id="rId12"/>
    <p:sldId id="266" r:id="rId13"/>
    <p:sldId id="267" r:id="rId14"/>
    <p:sldId id="400" r:id="rId15"/>
    <p:sldId id="439" r:id="rId16"/>
    <p:sldId id="373" r:id="rId17"/>
    <p:sldId id="274" r:id="rId18"/>
    <p:sldId id="473" r:id="rId19"/>
    <p:sldId id="474" r:id="rId20"/>
    <p:sldId id="490" r:id="rId21"/>
    <p:sldId id="491" r:id="rId22"/>
    <p:sldId id="475" r:id="rId23"/>
    <p:sldId id="295" r:id="rId24"/>
    <p:sldId id="366" r:id="rId25"/>
    <p:sldId id="371" r:id="rId26"/>
    <p:sldId id="481" r:id="rId27"/>
    <p:sldId id="492" r:id="rId28"/>
    <p:sldId id="493" r:id="rId29"/>
    <p:sldId id="423" r:id="rId30"/>
    <p:sldId id="268" r:id="rId31"/>
    <p:sldId id="479" r:id="rId32"/>
    <p:sldId id="478" r:id="rId33"/>
    <p:sldId id="276" r:id="rId34"/>
    <p:sldId id="441" r:id="rId35"/>
    <p:sldId id="334" r:id="rId36"/>
    <p:sldId id="381" r:id="rId37"/>
    <p:sldId id="451" r:id="rId38"/>
    <p:sldId id="401" r:id="rId39"/>
    <p:sldId id="384" r:id="rId40"/>
    <p:sldId id="489" r:id="rId41"/>
    <p:sldId id="303" r:id="rId42"/>
    <p:sldId id="444" r:id="rId43"/>
    <p:sldId id="454" r:id="rId44"/>
    <p:sldId id="455" r:id="rId45"/>
    <p:sldId id="325" r:id="rId46"/>
    <p:sldId id="388" r:id="rId47"/>
    <p:sldId id="450" r:id="rId48"/>
    <p:sldId id="449" r:id="rId49"/>
    <p:sldId id="332" r:id="rId50"/>
    <p:sldId id="28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1C35E"/>
    <a:srgbClr val="5BA1AC"/>
    <a:srgbClr val="7CB742"/>
    <a:srgbClr val="B3D98C"/>
    <a:srgbClr val="C7DAB4"/>
    <a:srgbClr val="ABD084"/>
    <a:srgbClr val="A8CDD2"/>
    <a:srgbClr val="288592"/>
    <a:srgbClr val="6F615A"/>
    <a:srgbClr val="DB43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C08408-F965-7549-BA61-63D92D9C4F84}" v="4" dt="2025-08-11T14:22:44.500"/>
    <p1510:client id="{70FBBA2E-1341-8841-B79A-374BD09BA201}" v="2336" dt="2025-08-10T23:50:52.521"/>
    <p1510:client id="{980A7B87-7A62-3040-A674-E6F3A3CDF282}" v="237" dt="2025-08-11T15:36:26.2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03_CF8E210E.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C5_77EC92F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_10A_6A51FAA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_1B7_E966F5AF.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_112_114C5ADF.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D9_E699A260.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DA_D0321B33.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Column1</c:v>
                </c:pt>
              </c:strCache>
            </c:strRef>
          </c:tx>
          <c:spPr>
            <a:ln w="28575" cap="rnd">
              <a:solidFill>
                <a:srgbClr val="7CB742"/>
              </a:solidFill>
              <a:round/>
              <a:headEnd type="none"/>
            </a:ln>
            <a:effectLst/>
          </c:spPr>
          <c:marker>
            <c:symbol val="none"/>
          </c:marker>
          <c:dLbls>
            <c:dLbl>
              <c:idx val="4"/>
              <c:layout>
                <c:manualLayout>
                  <c:x val="-2.3707062007874129E-2"/>
                  <c:y val="-4.9933498404681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4-204C-9355-9E03734D3E5C}"/>
                </c:ext>
              </c:extLst>
            </c:dLbl>
            <c:dLbl>
              <c:idx val="5"/>
              <c:layout>
                <c:manualLayout>
                  <c:x val="-2.6832062007874014E-2"/>
                  <c:y val="-3.587099926974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4-204C-9355-9E03734D3E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DB432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2016–2017</c:v>
                </c:pt>
                <c:pt idx="1">
                  <c:v>'17–'18</c:v>
                </c:pt>
                <c:pt idx="2">
                  <c:v>'18–'19</c:v>
                </c:pt>
                <c:pt idx="3">
                  <c:v>'19–'20</c:v>
                </c:pt>
                <c:pt idx="4">
                  <c:v>'20–'21</c:v>
                </c:pt>
                <c:pt idx="5">
                  <c:v>'21–'22</c:v>
                </c:pt>
                <c:pt idx="6">
                  <c:v>'22–'23</c:v>
                </c:pt>
                <c:pt idx="7">
                  <c:v>'23–'24</c:v>
                </c:pt>
                <c:pt idx="8">
                  <c:v>'24–'25</c:v>
                </c:pt>
              </c:strCache>
            </c:strRef>
          </c:cat>
          <c:val>
            <c:numRef>
              <c:f>Sheet1!$B$2:$B$10</c:f>
              <c:numCache>
                <c:formatCode>General</c:formatCode>
                <c:ptCount val="9"/>
                <c:pt idx="0">
                  <c:v>8895.2999999999993</c:v>
                </c:pt>
                <c:pt idx="1">
                  <c:v>8959.2000000000007</c:v>
                </c:pt>
                <c:pt idx="2">
                  <c:v>9008.5</c:v>
                </c:pt>
                <c:pt idx="3">
                  <c:v>9163.1</c:v>
                </c:pt>
                <c:pt idx="4">
                  <c:v>8282.7000000000007</c:v>
                </c:pt>
                <c:pt idx="5">
                  <c:v>7617.4</c:v>
                </c:pt>
                <c:pt idx="6">
                  <c:v>7950</c:v>
                </c:pt>
                <c:pt idx="7" formatCode="#,##0.0">
                  <c:v>8226.2000000000007</c:v>
                </c:pt>
                <c:pt idx="8" formatCode="#,##0.0">
                  <c:v>8526.5</c:v>
                </c:pt>
              </c:numCache>
            </c:numRef>
          </c:val>
          <c:smooth val="0"/>
          <c:extLst>
            <c:ext xmlns:c16="http://schemas.microsoft.com/office/drawing/2014/chart" uri="{C3380CC4-5D6E-409C-BE32-E72D297353CC}">
              <c16:uniqueId val="{00000002-4254-204C-9355-9E03734D3E5C}"/>
            </c:ext>
          </c:extLst>
        </c:ser>
        <c:dLbls>
          <c:dLblPos val="ctr"/>
          <c:showLegendKey val="0"/>
          <c:showVal val="1"/>
          <c:showCatName val="0"/>
          <c:showSerName val="0"/>
          <c:showPercent val="0"/>
          <c:showBubbleSize val="0"/>
        </c:dLbls>
        <c:smooth val="0"/>
        <c:axId val="1446561584"/>
        <c:axId val="1446563344"/>
      </c:lineChart>
      <c:catAx>
        <c:axId val="1446561584"/>
        <c:scaling>
          <c:orientation val="minMax"/>
        </c:scaling>
        <c:delete val="0"/>
        <c:axPos val="b"/>
        <c:numFmt formatCode="General" sourceLinked="1"/>
        <c:majorTickMark val="none"/>
        <c:minorTickMark val="none"/>
        <c:tickLblPos val="nextTo"/>
        <c:spPr>
          <a:noFill/>
          <a:ln w="9525" cap="flat" cmpd="sng" algn="ctr">
            <a:solidFill>
              <a:srgbClr val="A59B94"/>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3344"/>
        <c:crosses val="autoZero"/>
        <c:auto val="1"/>
        <c:lblAlgn val="ctr"/>
        <c:lblOffset val="100"/>
        <c:noMultiLvlLbl val="0"/>
      </c:catAx>
      <c:valAx>
        <c:axId val="1446563344"/>
        <c:scaling>
          <c:orientation val="minMax"/>
          <c:min val="5000"/>
        </c:scaling>
        <c:delete val="0"/>
        <c:axPos val="l"/>
        <c:majorGridlines>
          <c:spPr>
            <a:ln w="9525" cap="flat" cmpd="sng" algn="ctr">
              <a:solidFill>
                <a:srgbClr val="A59B9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1584"/>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28734630321749E-2"/>
          <c:y val="3.5747968153049862E-2"/>
          <c:w val="0.93187126536967824"/>
          <c:h val="0.86204902058135924"/>
        </c:manualLayout>
      </c:layout>
      <c:barChart>
        <c:barDir val="col"/>
        <c:grouping val="clustered"/>
        <c:varyColors val="0"/>
        <c:ser>
          <c:idx val="0"/>
          <c:order val="0"/>
          <c:tx>
            <c:strRef>
              <c:f>Sheet1!$B$1</c:f>
              <c:strCache>
                <c:ptCount val="1"/>
                <c:pt idx="0">
                  <c:v>2008</c:v>
                </c:pt>
              </c:strCache>
            </c:strRef>
          </c:tx>
          <c:spPr>
            <a:solidFill>
              <a:srgbClr val="00808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0.495</c:v>
                </c:pt>
              </c:numCache>
            </c:numRef>
          </c:val>
          <c:extLst>
            <c:ext xmlns:c16="http://schemas.microsoft.com/office/drawing/2014/chart" uri="{C3380CC4-5D6E-409C-BE32-E72D297353CC}">
              <c16:uniqueId val="{00000000-0239-2C48-B918-AA596842BC37}"/>
            </c:ext>
          </c:extLst>
        </c:ser>
        <c:ser>
          <c:idx val="1"/>
          <c:order val="1"/>
          <c:tx>
            <c:strRef>
              <c:f>Sheet1!$C$1</c:f>
              <c:strCache>
                <c:ptCount val="1"/>
                <c:pt idx="0">
                  <c:v>2009</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0.51500000000000001</c:v>
                </c:pt>
              </c:numCache>
            </c:numRef>
          </c:val>
          <c:extLst>
            <c:ext xmlns:c16="http://schemas.microsoft.com/office/drawing/2014/chart" uri="{C3380CC4-5D6E-409C-BE32-E72D297353CC}">
              <c16:uniqueId val="{00000001-0239-2C48-B918-AA596842BC37}"/>
            </c:ext>
          </c:extLst>
        </c:ser>
        <c:ser>
          <c:idx val="2"/>
          <c:order val="2"/>
          <c:tx>
            <c:strRef>
              <c:f>Sheet1!$D$1</c:f>
              <c:strCache>
                <c:ptCount val="1"/>
                <c:pt idx="0">
                  <c:v>2010</c:v>
                </c:pt>
              </c:strCache>
            </c:strRef>
          </c:tx>
          <c:spPr>
            <a:solidFill>
              <a:srgbClr val="6F62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0.51100000000000001</c:v>
                </c:pt>
              </c:numCache>
            </c:numRef>
          </c:val>
          <c:extLst>
            <c:ext xmlns:c16="http://schemas.microsoft.com/office/drawing/2014/chart" uri="{C3380CC4-5D6E-409C-BE32-E72D297353CC}">
              <c16:uniqueId val="{00000002-0239-2C48-B918-AA596842BC37}"/>
            </c:ext>
          </c:extLst>
        </c:ser>
        <c:ser>
          <c:idx val="3"/>
          <c:order val="3"/>
          <c:tx>
            <c:strRef>
              <c:f>Sheet1!$E$1</c:f>
              <c:strCache>
                <c:ptCount val="1"/>
                <c:pt idx="0">
                  <c:v>2011</c:v>
                </c:pt>
              </c:strCache>
            </c:strRef>
          </c:tx>
          <c:spPr>
            <a:solidFill>
              <a:srgbClr val="FECD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0.47299999999999998</c:v>
                </c:pt>
              </c:numCache>
            </c:numRef>
          </c:val>
          <c:extLst>
            <c:ext xmlns:c16="http://schemas.microsoft.com/office/drawing/2014/chart" uri="{C3380CC4-5D6E-409C-BE32-E72D297353CC}">
              <c16:uniqueId val="{00000003-0239-2C48-B918-AA596842BC37}"/>
            </c:ext>
          </c:extLst>
        </c:ser>
        <c:ser>
          <c:idx val="4"/>
          <c:order val="4"/>
          <c:tx>
            <c:strRef>
              <c:f>Sheet1!$F$1</c:f>
              <c:strCache>
                <c:ptCount val="1"/>
                <c:pt idx="0">
                  <c:v>2012</c:v>
                </c:pt>
              </c:strCache>
            </c:strRef>
          </c:tx>
          <c:spPr>
            <a:solidFill>
              <a:srgbClr val="00808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0.48699999999999999</c:v>
                </c:pt>
              </c:numCache>
            </c:numRef>
          </c:val>
          <c:extLst>
            <c:ext xmlns:c16="http://schemas.microsoft.com/office/drawing/2014/chart" uri="{C3380CC4-5D6E-409C-BE32-E72D297353CC}">
              <c16:uniqueId val="{00000004-0239-2C48-B918-AA596842BC37}"/>
            </c:ext>
          </c:extLst>
        </c:ser>
        <c:ser>
          <c:idx val="5"/>
          <c:order val="5"/>
          <c:tx>
            <c:strRef>
              <c:f>Sheet1!$G$1</c:f>
              <c:strCache>
                <c:ptCount val="1"/>
                <c:pt idx="0">
                  <c:v>2013</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0.495</c:v>
                </c:pt>
              </c:numCache>
            </c:numRef>
          </c:val>
          <c:extLst>
            <c:ext xmlns:c16="http://schemas.microsoft.com/office/drawing/2014/chart" uri="{C3380CC4-5D6E-409C-BE32-E72D297353CC}">
              <c16:uniqueId val="{00000005-0239-2C48-B918-AA596842BC37}"/>
            </c:ext>
          </c:extLst>
        </c:ser>
        <c:ser>
          <c:idx val="6"/>
          <c:order val="6"/>
          <c:tx>
            <c:strRef>
              <c:f>Sheet1!$H$1</c:f>
              <c:strCache>
                <c:ptCount val="1"/>
                <c:pt idx="0">
                  <c:v>2014</c:v>
                </c:pt>
              </c:strCache>
            </c:strRef>
          </c:tx>
          <c:spPr>
            <a:solidFill>
              <a:srgbClr val="6F62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0.499</c:v>
                </c:pt>
              </c:numCache>
            </c:numRef>
          </c:val>
          <c:extLst>
            <c:ext xmlns:c16="http://schemas.microsoft.com/office/drawing/2014/chart" uri="{C3380CC4-5D6E-409C-BE32-E72D297353CC}">
              <c16:uniqueId val="{00000006-0239-2C48-B918-AA596842BC37}"/>
            </c:ext>
          </c:extLst>
        </c:ser>
        <c:ser>
          <c:idx val="7"/>
          <c:order val="7"/>
          <c:tx>
            <c:strRef>
              <c:f>Sheet1!$I$1</c:f>
              <c:strCache>
                <c:ptCount val="1"/>
                <c:pt idx="0">
                  <c:v>2015</c:v>
                </c:pt>
              </c:strCache>
            </c:strRef>
          </c:tx>
          <c:spPr>
            <a:solidFill>
              <a:srgbClr val="FECD12"/>
            </a:solidFill>
            <a:ln>
              <a:noFill/>
            </a:ln>
            <a:effectLst/>
          </c:spPr>
          <c:invertIfNegative val="0"/>
          <c:dPt>
            <c:idx val="0"/>
            <c:invertIfNegative val="0"/>
            <c:bubble3D val="0"/>
            <c:spPr>
              <a:solidFill>
                <a:srgbClr val="FECD12"/>
              </a:solidFill>
              <a:ln>
                <a:noFill/>
              </a:ln>
              <a:effectLst/>
            </c:spPr>
            <c:extLst>
              <c:ext xmlns:c16="http://schemas.microsoft.com/office/drawing/2014/chart" uri="{C3380CC4-5D6E-409C-BE32-E72D297353CC}">
                <c16:uniqueId val="{00000008-0239-2C48-B918-AA596842BC3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0.51100000000000001</c:v>
                </c:pt>
              </c:numCache>
            </c:numRef>
          </c:val>
          <c:extLst>
            <c:ext xmlns:c16="http://schemas.microsoft.com/office/drawing/2014/chart" uri="{C3380CC4-5D6E-409C-BE32-E72D297353CC}">
              <c16:uniqueId val="{00000009-0239-2C48-B918-AA596842BC37}"/>
            </c:ext>
          </c:extLst>
        </c:ser>
        <c:ser>
          <c:idx val="8"/>
          <c:order val="8"/>
          <c:tx>
            <c:strRef>
              <c:f>Sheet1!$J$1</c:f>
              <c:strCache>
                <c:ptCount val="1"/>
                <c:pt idx="0">
                  <c:v>2016</c:v>
                </c:pt>
              </c:strCache>
            </c:strRef>
          </c:tx>
          <c:spPr>
            <a:solidFill>
              <a:srgbClr val="00808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0.53600000000000003</c:v>
                </c:pt>
              </c:numCache>
            </c:numRef>
          </c:val>
          <c:extLst>
            <c:ext xmlns:c16="http://schemas.microsoft.com/office/drawing/2014/chart" uri="{C3380CC4-5D6E-409C-BE32-E72D297353CC}">
              <c16:uniqueId val="{0000000A-0239-2C48-B918-AA596842BC37}"/>
            </c:ext>
          </c:extLst>
        </c:ser>
        <c:ser>
          <c:idx val="9"/>
          <c:order val="9"/>
          <c:tx>
            <c:strRef>
              <c:f>Sheet1!$K$1</c:f>
              <c:strCache>
                <c:ptCount val="1"/>
                <c:pt idx="0">
                  <c:v>2017</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Sheet1!$K$2</c:f>
              <c:numCache>
                <c:formatCode>0.00%</c:formatCode>
                <c:ptCount val="1"/>
                <c:pt idx="0">
                  <c:v>0.54700000000000004</c:v>
                </c:pt>
              </c:numCache>
            </c:numRef>
          </c:val>
          <c:extLst>
            <c:ext xmlns:c16="http://schemas.microsoft.com/office/drawing/2014/chart" uri="{C3380CC4-5D6E-409C-BE32-E72D297353CC}">
              <c16:uniqueId val="{0000000B-0239-2C48-B918-AA596842BC37}"/>
            </c:ext>
          </c:extLst>
        </c:ser>
        <c:ser>
          <c:idx val="10"/>
          <c:order val="10"/>
          <c:tx>
            <c:strRef>
              <c:f>Sheet1!$L$1</c:f>
              <c:strCache>
                <c:ptCount val="1"/>
                <c:pt idx="0">
                  <c:v>2018</c:v>
                </c:pt>
              </c:strCache>
            </c:strRef>
          </c:tx>
          <c:spPr>
            <a:solidFill>
              <a:srgbClr val="6F62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Sheet1!$L$2</c:f>
              <c:numCache>
                <c:formatCode>0.00%</c:formatCode>
                <c:ptCount val="1"/>
                <c:pt idx="0">
                  <c:v>0.55500000000000005</c:v>
                </c:pt>
              </c:numCache>
            </c:numRef>
          </c:val>
          <c:extLst>
            <c:ext xmlns:c16="http://schemas.microsoft.com/office/drawing/2014/chart" uri="{C3380CC4-5D6E-409C-BE32-E72D297353CC}">
              <c16:uniqueId val="{0000000C-0239-2C48-B918-AA596842BC37}"/>
            </c:ext>
          </c:extLst>
        </c:ser>
        <c:ser>
          <c:idx val="11"/>
          <c:order val="11"/>
          <c:tx>
            <c:strRef>
              <c:f>Sheet1!$M$1</c:f>
              <c:strCache>
                <c:ptCount val="1"/>
                <c:pt idx="0">
                  <c:v>2019</c:v>
                </c:pt>
              </c:strCache>
            </c:strRef>
          </c:tx>
          <c:spPr>
            <a:solidFill>
              <a:srgbClr val="FECD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Sheet1!$M$2</c:f>
              <c:numCache>
                <c:formatCode>0.00%</c:formatCode>
                <c:ptCount val="1"/>
                <c:pt idx="0">
                  <c:v>0.55900000000000005</c:v>
                </c:pt>
              </c:numCache>
            </c:numRef>
          </c:val>
          <c:extLst>
            <c:ext xmlns:c16="http://schemas.microsoft.com/office/drawing/2014/chart" uri="{C3380CC4-5D6E-409C-BE32-E72D297353CC}">
              <c16:uniqueId val="{0000000D-0239-2C48-B918-AA596842BC37}"/>
            </c:ext>
          </c:extLst>
        </c:ser>
        <c:ser>
          <c:idx val="12"/>
          <c:order val="12"/>
          <c:tx>
            <c:strRef>
              <c:f>Sheet1!$N$1</c:f>
              <c:strCache>
                <c:ptCount val="1"/>
                <c:pt idx="0">
                  <c:v>2020</c:v>
                </c:pt>
              </c:strCache>
            </c:strRef>
          </c:tx>
          <c:spPr>
            <a:solidFill>
              <a:srgbClr val="008083"/>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0239-2C48-B918-AA596842BC3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Sheet1!$N$2</c:f>
              <c:numCache>
                <c:formatCode>0.00%</c:formatCode>
                <c:ptCount val="1"/>
                <c:pt idx="0">
                  <c:v>0.55000000000000004</c:v>
                </c:pt>
              </c:numCache>
            </c:numRef>
          </c:val>
          <c:extLst>
            <c:ext xmlns:c16="http://schemas.microsoft.com/office/drawing/2014/chart" uri="{C3380CC4-5D6E-409C-BE32-E72D297353CC}">
              <c16:uniqueId val="{0000000F-0239-2C48-B918-AA596842BC37}"/>
            </c:ext>
          </c:extLst>
        </c:ser>
        <c:ser>
          <c:idx val="13"/>
          <c:order val="13"/>
          <c:tx>
            <c:strRef>
              <c:f>Sheet1!$O$1</c:f>
              <c:strCache>
                <c:ptCount val="1"/>
                <c:pt idx="0">
                  <c:v>2021</c:v>
                </c:pt>
              </c:strCache>
            </c:strRef>
          </c:tx>
          <c:spPr>
            <a:solidFill>
              <a:srgbClr val="7CB7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Sheet1!$O$2</c:f>
              <c:numCache>
                <c:formatCode>0%</c:formatCode>
                <c:ptCount val="1"/>
                <c:pt idx="0">
                  <c:v>0.52</c:v>
                </c:pt>
              </c:numCache>
            </c:numRef>
          </c:val>
          <c:extLst>
            <c:ext xmlns:c16="http://schemas.microsoft.com/office/drawing/2014/chart" uri="{C3380CC4-5D6E-409C-BE32-E72D297353CC}">
              <c16:uniqueId val="{00000010-0239-2C48-B918-AA596842BC37}"/>
            </c:ext>
          </c:extLst>
        </c:ser>
        <c:ser>
          <c:idx val="14"/>
          <c:order val="14"/>
          <c:tx>
            <c:strRef>
              <c:f>Sheet1!$P$1</c:f>
              <c:strCache>
                <c:ptCount val="1"/>
                <c:pt idx="0">
                  <c:v>2022</c:v>
                </c:pt>
              </c:strCache>
            </c:strRef>
          </c:tx>
          <c:spPr>
            <a:solidFill>
              <a:srgbClr val="6F61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Sheet1!$P$2</c:f>
              <c:numCache>
                <c:formatCode>0.00%</c:formatCode>
                <c:ptCount val="1"/>
                <c:pt idx="0">
                  <c:v>0.53500000000000003</c:v>
                </c:pt>
              </c:numCache>
            </c:numRef>
          </c:val>
          <c:extLst>
            <c:ext xmlns:c16="http://schemas.microsoft.com/office/drawing/2014/chart" uri="{C3380CC4-5D6E-409C-BE32-E72D297353CC}">
              <c16:uniqueId val="{00000011-0239-2C48-B918-AA596842BC37}"/>
            </c:ext>
          </c:extLst>
        </c:ser>
        <c:ser>
          <c:idx val="15"/>
          <c:order val="15"/>
          <c:tx>
            <c:strRef>
              <c:f>Sheet1!$Q$1</c:f>
              <c:strCache>
                <c:ptCount val="1"/>
                <c:pt idx="0">
                  <c:v>2023</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Sheet1!$Q$2</c:f>
              <c:numCache>
                <c:formatCode>0.00%</c:formatCode>
                <c:ptCount val="1"/>
                <c:pt idx="0">
                  <c:v>0.53800000000000003</c:v>
                </c:pt>
              </c:numCache>
            </c:numRef>
          </c:val>
          <c:extLst>
            <c:ext xmlns:c16="http://schemas.microsoft.com/office/drawing/2014/chart" uri="{C3380CC4-5D6E-409C-BE32-E72D297353CC}">
              <c16:uniqueId val="{00000000-A086-8942-81CE-35B71A78DC21}"/>
            </c:ext>
          </c:extLst>
        </c:ser>
        <c:ser>
          <c:idx val="16"/>
          <c:order val="16"/>
          <c:tx>
            <c:strRef>
              <c:f>Sheet1!$R$1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Sheet1!$R$2</c:f>
              <c:numCache>
                <c:formatCode>0.00%</c:formatCode>
                <c:ptCount val="1"/>
                <c:pt idx="0">
                  <c:v>0.55700000000000005</c:v>
                </c:pt>
              </c:numCache>
            </c:numRef>
          </c:val>
          <c:extLst>
            <c:ext xmlns:c16="http://schemas.microsoft.com/office/drawing/2014/chart" uri="{C3380CC4-5D6E-409C-BE32-E72D297353CC}">
              <c16:uniqueId val="{00000001-A086-8942-81CE-35B71A78DC21}"/>
            </c:ext>
          </c:extLst>
        </c:ser>
        <c:dLbls>
          <c:dLblPos val="outEnd"/>
          <c:showLegendKey val="0"/>
          <c:showVal val="1"/>
          <c:showCatName val="0"/>
          <c:showSerName val="0"/>
          <c:showPercent val="0"/>
          <c:showBubbleSize val="0"/>
        </c:dLbls>
        <c:gapWidth val="51"/>
        <c:overlap val="-61"/>
        <c:axId val="1134612751"/>
        <c:axId val="1134614447"/>
      </c:barChart>
      <c:catAx>
        <c:axId val="1134612751"/>
        <c:scaling>
          <c:orientation val="minMax"/>
        </c:scaling>
        <c:delete val="1"/>
        <c:axPos val="b"/>
        <c:numFmt formatCode="General" sourceLinked="1"/>
        <c:majorTickMark val="none"/>
        <c:minorTickMark val="none"/>
        <c:tickLblPos val="nextTo"/>
        <c:crossAx val="1134614447"/>
        <c:crosses val="autoZero"/>
        <c:auto val="1"/>
        <c:lblAlgn val="ctr"/>
        <c:lblOffset val="100"/>
        <c:noMultiLvlLbl val="0"/>
      </c:catAx>
      <c:valAx>
        <c:axId val="1134614447"/>
        <c:scaling>
          <c:orientation val="minMax"/>
          <c:max val="0.60000000000000009"/>
          <c:min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4612751"/>
        <c:crosses val="autoZero"/>
        <c:crossBetween val="between"/>
      </c:valAx>
      <c:spPr>
        <a:noFill/>
        <a:ln>
          <a:noFill/>
        </a:ln>
        <a:effectLst/>
      </c:spPr>
    </c:plotArea>
    <c:legend>
      <c:legendPos val="b"/>
      <c:layout>
        <c:manualLayout>
          <c:xMode val="edge"/>
          <c:yMode val="edge"/>
          <c:x val="4.9772099306514946E-2"/>
          <c:y val="0.91235446027250711"/>
          <c:w val="0.95022790069348506"/>
          <c:h val="4.61946441423391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c:v>
                </c:pt>
              </c:strCache>
            </c:strRef>
          </c:tx>
          <c:spPr>
            <a:ln w="28575" cap="rnd">
              <a:solidFill>
                <a:schemeClr val="accent1"/>
              </a:solidFill>
              <a:round/>
            </a:ln>
            <a:effectLst/>
          </c:spPr>
          <c:marker>
            <c:symbol val="none"/>
          </c:marker>
          <c:dLbls>
            <c:dLbl>
              <c:idx val="1"/>
              <c:layout>
                <c:manualLayout>
                  <c:x val="-3.1003937007874016E-2"/>
                  <c:y val="4.9933682951914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12-AF40-A40D-53AB1EB65943}"/>
                </c:ext>
              </c:extLst>
            </c:dLbl>
            <c:dLbl>
              <c:idx val="4"/>
              <c:tx>
                <c:rich>
                  <a:bodyPr/>
                  <a:lstStyle/>
                  <a:p>
                    <a:r>
                      <a:rPr lang="en-US"/>
                      <a:t>44.50%</a:t>
                    </a:r>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312-AF40-A40D-53AB1EB65943}"/>
                </c:ext>
              </c:extLst>
            </c:dLbl>
            <c:dLbl>
              <c:idx val="5"/>
              <c:layout>
                <c:manualLayout>
                  <c:x val="-6.524360236219327E-4"/>
                  <c:y val="5.644633365887850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9D-BD45-B5B0-F90E96C2A714}"/>
                </c:ext>
              </c:extLst>
            </c:dLbl>
            <c:dLbl>
              <c:idx val="6"/>
              <c:layout>
                <c:manualLayout>
                  <c:x val="-1.0027436023622048E-2"/>
                  <c:y val="3.0126692845291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Sheet1!$B$2:$B$8</c:f>
              <c:numCache>
                <c:formatCode>0%</c:formatCode>
                <c:ptCount val="7"/>
                <c:pt idx="0">
                  <c:v>0.48</c:v>
                </c:pt>
                <c:pt idx="1">
                  <c:v>0.51</c:v>
                </c:pt>
                <c:pt idx="2">
                  <c:v>0.45</c:v>
                </c:pt>
                <c:pt idx="3">
                  <c:v>0.49</c:v>
                </c:pt>
                <c:pt idx="4">
                  <c:v>0.5</c:v>
                </c:pt>
                <c:pt idx="5" formatCode="0.00%">
                  <c:v>0.44500000000000001</c:v>
                </c:pt>
                <c:pt idx="6" formatCode="0.00%">
                  <c:v>0.501</c:v>
                </c:pt>
              </c:numCache>
            </c:numRef>
          </c:val>
          <c:smooth val="0"/>
          <c:extLst>
            <c:ext xmlns:c16="http://schemas.microsoft.com/office/drawing/2014/chart" uri="{C3380CC4-5D6E-409C-BE32-E72D297353CC}">
              <c16:uniqueId val="{00000001-2312-AF40-A40D-53AB1EB65943}"/>
            </c:ext>
          </c:extLst>
        </c:ser>
        <c:ser>
          <c:idx val="1"/>
          <c:order val="1"/>
          <c:tx>
            <c:strRef>
              <c:f>Sheet1!$C$1</c:f>
              <c:strCache>
                <c:ptCount val="1"/>
                <c:pt idx="0">
                  <c:v>Hispanic</c:v>
                </c:pt>
              </c:strCache>
            </c:strRef>
          </c:tx>
          <c:spPr>
            <a:ln w="28575" cap="rnd">
              <a:solidFill>
                <a:schemeClr val="accent2"/>
              </a:solidFill>
              <a:round/>
            </a:ln>
            <a:effectLst/>
          </c:spPr>
          <c:marker>
            <c:symbol val="none"/>
          </c:marker>
          <c:dLbls>
            <c:dLbl>
              <c:idx val="0"/>
              <c:layout>
                <c:manualLayout>
                  <c:x val="-5.1316437007874027E-2"/>
                  <c:y val="3.05868583546470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12-AF40-A40D-53AB1EB65943}"/>
                </c:ext>
              </c:extLst>
            </c:dLbl>
            <c:dLbl>
              <c:idx val="1"/>
              <c:layout>
                <c:manualLayout>
                  <c:x val="-1.3816437007874074E-2"/>
                  <c:y val="2.1808684682044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12-AF40-A40D-53AB1EB65943}"/>
                </c:ext>
              </c:extLst>
            </c:dLbl>
            <c:dLbl>
              <c:idx val="3"/>
              <c:layout>
                <c:manualLayout>
                  <c:x val="-3.1003937007874016E-2"/>
                  <c:y val="1.2433685258754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12-AF40-A40D-53AB1EB65943}"/>
                </c:ext>
              </c:extLst>
            </c:dLbl>
            <c:dLbl>
              <c:idx val="4"/>
              <c:layout>
                <c:manualLayout>
                  <c:x val="-8.4649360236221625E-3"/>
                  <c:y val="-1.62881387618024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12-AF40-A40D-53AB1EB65943}"/>
                </c:ext>
              </c:extLst>
            </c:dLbl>
            <c:dLbl>
              <c:idx val="5"/>
              <c:layout>
                <c:manualLayout>
                  <c:x val="-2.2149360236219328E-3"/>
                  <c:y val="7.46987417484744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9D-BD45-B5B0-F90E96C2A714}"/>
                </c:ext>
              </c:extLst>
            </c:dLbl>
            <c:dLbl>
              <c:idx val="6"/>
              <c:layout>
                <c:manualLayout>
                  <c:x val="7.1600639763779528E-3"/>
                  <c:y val="1.29849320258803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Sheet1!$C$2:$C$8</c:f>
              <c:numCache>
                <c:formatCode>0%</c:formatCode>
                <c:ptCount val="7"/>
                <c:pt idx="0">
                  <c:v>0.52</c:v>
                </c:pt>
                <c:pt idx="1">
                  <c:v>0.54</c:v>
                </c:pt>
                <c:pt idx="2">
                  <c:v>0.51</c:v>
                </c:pt>
                <c:pt idx="3">
                  <c:v>0.52</c:v>
                </c:pt>
                <c:pt idx="4" formatCode="0.00%">
                  <c:v>0.51700000000000002</c:v>
                </c:pt>
                <c:pt idx="5" formatCode="0.00%">
                  <c:v>0.52600000000000002</c:v>
                </c:pt>
                <c:pt idx="6" formatCode="0.00%">
                  <c:v>0.54300000000000004</c:v>
                </c:pt>
              </c:numCache>
            </c:numRef>
          </c:val>
          <c:smooth val="0"/>
          <c:extLst>
            <c:ext xmlns:c16="http://schemas.microsoft.com/office/drawing/2014/chart" uri="{C3380CC4-5D6E-409C-BE32-E72D297353CC}">
              <c16:uniqueId val="{00000006-2312-AF40-A40D-53AB1EB65943}"/>
            </c:ext>
          </c:extLst>
        </c:ser>
        <c:ser>
          <c:idx val="2"/>
          <c:order val="2"/>
          <c:tx>
            <c:strRef>
              <c:f>Sheet1!$D$1</c:f>
              <c:strCache>
                <c:ptCount val="1"/>
                <c:pt idx="0">
                  <c:v>White</c:v>
                </c:pt>
              </c:strCache>
            </c:strRef>
          </c:tx>
          <c:spPr>
            <a:ln w="28575" cap="rnd">
              <a:solidFill>
                <a:schemeClr val="accent3"/>
              </a:solidFill>
              <a:round/>
            </a:ln>
            <a:effectLst/>
          </c:spPr>
          <c:marker>
            <c:symbol val="none"/>
          </c:marker>
          <c:dLbls>
            <c:dLbl>
              <c:idx val="0"/>
              <c:layout>
                <c:manualLayout>
                  <c:x val="-2.6316437007874015E-2"/>
                  <c:y val="-3.2097562001872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12-AF40-A40D-53AB1EB65943}"/>
                </c:ext>
              </c:extLst>
            </c:dLbl>
            <c:dLbl>
              <c:idx val="1"/>
              <c:layout>
                <c:manualLayout>
                  <c:x val="-2.6316437007874015E-2"/>
                  <c:y val="-2.9753812146049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12-AF40-A40D-53AB1EB65943}"/>
                </c:ext>
              </c:extLst>
            </c:dLbl>
            <c:dLbl>
              <c:idx val="2"/>
              <c:layout>
                <c:manualLayout>
                  <c:x val="-2.9441437007874015E-2"/>
                  <c:y val="-2.7410062290227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12-AF40-A40D-53AB1EB65943}"/>
                </c:ext>
              </c:extLst>
            </c:dLbl>
            <c:dLbl>
              <c:idx val="3"/>
              <c:layout>
                <c:manualLayout>
                  <c:x val="-2.3191437007874016E-2"/>
                  <c:y val="-3.444131185769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12-AF40-A40D-53AB1EB65943}"/>
                </c:ext>
              </c:extLst>
            </c:dLbl>
            <c:dLbl>
              <c:idx val="4"/>
              <c:layout>
                <c:manualLayout>
                  <c:x val="-3.346493602362216E-2"/>
                  <c:y val="-3.4441311857694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12-AF40-A40D-53AB1EB65943}"/>
                </c:ext>
              </c:extLst>
            </c:dLbl>
            <c:dLbl>
              <c:idx val="5"/>
              <c:layout>
                <c:manualLayout>
                  <c:x val="-2.2149360236219328E-3"/>
                  <c:y val="-6.59948150511989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D-BD45-B5B0-F90E96C2A714}"/>
                </c:ext>
              </c:extLst>
            </c:dLbl>
            <c:dLbl>
              <c:idx val="6"/>
              <c:layout>
                <c:manualLayout>
                  <c:x val="-1.0027436023622048E-2"/>
                  <c:y val="-1.8849766638739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Sheet1!$D$2:$D$8</c:f>
              <c:numCache>
                <c:formatCode>0%</c:formatCode>
                <c:ptCount val="7"/>
                <c:pt idx="0">
                  <c:v>0.56999999999999995</c:v>
                </c:pt>
                <c:pt idx="1">
                  <c:v>0.54</c:v>
                </c:pt>
                <c:pt idx="2">
                  <c:v>0.56999999999999995</c:v>
                </c:pt>
                <c:pt idx="3">
                  <c:v>0.54</c:v>
                </c:pt>
                <c:pt idx="4" formatCode="0.00%">
                  <c:v>0.54200000000000004</c:v>
                </c:pt>
                <c:pt idx="5" formatCode="0.00%">
                  <c:v>0.56799999999999995</c:v>
                </c:pt>
                <c:pt idx="6" formatCode="0.00%">
                  <c:v>0.56699999999999995</c:v>
                </c:pt>
              </c:numCache>
            </c:numRef>
          </c:val>
          <c:smooth val="0"/>
          <c:extLst>
            <c:ext xmlns:c16="http://schemas.microsoft.com/office/drawing/2014/chart" uri="{C3380CC4-5D6E-409C-BE32-E72D297353CC}">
              <c16:uniqueId val="{0000000C-2312-AF40-A40D-53AB1EB65943}"/>
            </c:ext>
          </c:extLst>
        </c:ser>
        <c:dLbls>
          <c:dLblPos val="b"/>
          <c:showLegendKey val="0"/>
          <c:showVal val="1"/>
          <c:showCatName val="0"/>
          <c:showSerName val="0"/>
          <c:showPercent val="0"/>
          <c:showBubbleSize val="0"/>
        </c:dLbls>
        <c:smooth val="0"/>
        <c:axId val="220473888"/>
        <c:axId val="220475536"/>
      </c:lineChart>
      <c:catAx>
        <c:axId val="22047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5536"/>
        <c:crosses val="autoZero"/>
        <c:auto val="0"/>
        <c:lblAlgn val="ctr"/>
        <c:lblOffset val="100"/>
        <c:noMultiLvlLbl val="0"/>
      </c:catAx>
      <c:valAx>
        <c:axId val="220475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584-8148-9CCA-5BE38A0F7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584-8148-9CCA-5BE38A0F70A2}"/>
              </c:ext>
            </c:extLst>
          </c:dPt>
          <c:dPt>
            <c:idx val="2"/>
            <c:invertIfNegative val="0"/>
            <c:bubble3D val="0"/>
            <c:spPr>
              <a:solidFill>
                <a:schemeClr val="tx1"/>
              </a:solidFill>
              <a:ln>
                <a:noFill/>
              </a:ln>
              <a:effectLst/>
            </c:spPr>
            <c:extLst>
              <c:ext xmlns:c16="http://schemas.microsoft.com/office/drawing/2014/chart" uri="{C3380CC4-5D6E-409C-BE32-E72D297353CC}">
                <c16:uniqueId val="{00000005-0584-8148-9CCA-5BE38A0F70A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0584-8148-9CCA-5BE38A0F70A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0584-8148-9CCA-5BE38A0F70A2}"/>
              </c:ext>
            </c:extLst>
          </c:dPt>
          <c:dPt>
            <c:idx val="5"/>
            <c:invertIfNegative val="0"/>
            <c:bubble3D val="0"/>
            <c:spPr>
              <a:solidFill>
                <a:schemeClr val="tx1"/>
              </a:solidFill>
              <a:ln>
                <a:noFill/>
              </a:ln>
              <a:effectLst/>
            </c:spPr>
            <c:extLst>
              <c:ext xmlns:c16="http://schemas.microsoft.com/office/drawing/2014/chart" uri="{C3380CC4-5D6E-409C-BE32-E72D297353CC}">
                <c16:uniqueId val="{0000000A-0584-8148-9CCA-5BE38A0F70A2}"/>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0-79DE-8740-B81C-340E71F62AE9}"/>
              </c:ext>
            </c:extLst>
          </c:dPt>
          <c:dPt>
            <c:idx val="7"/>
            <c:invertIfNegative val="0"/>
            <c:bubble3D val="0"/>
            <c:spPr>
              <a:solidFill>
                <a:schemeClr val="tx1"/>
              </a:solidFill>
              <a:ln>
                <a:noFill/>
              </a:ln>
              <a:effectLst/>
            </c:spPr>
            <c:extLst>
              <c:ext xmlns:c16="http://schemas.microsoft.com/office/drawing/2014/chart" uri="{C3380CC4-5D6E-409C-BE32-E72D297353CC}">
                <c16:uniqueId val="{00000001-79DE-8740-B81C-340E71F62AE9}"/>
              </c:ext>
            </c:extLst>
          </c:dPt>
          <c:dLbls>
            <c:dLbl>
              <c:idx val="5"/>
              <c:tx>
                <c:rich>
                  <a:bodyPr/>
                  <a:lstStyle/>
                  <a:p>
                    <a:r>
                      <a:rPr lang="en-US"/>
                      <a:t>23.8%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584-8148-9CCA-5BE38A0F70A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9"/>
                <c:pt idx="0">
                  <c:v>2017</c:v>
                </c:pt>
                <c:pt idx="1">
                  <c:v>2018</c:v>
                </c:pt>
                <c:pt idx="2">
                  <c:v>2019</c:v>
                </c:pt>
                <c:pt idx="3">
                  <c:v>2020</c:v>
                </c:pt>
                <c:pt idx="4">
                  <c:v>2021</c:v>
                </c:pt>
                <c:pt idx="5">
                  <c:v>2022</c:v>
                </c:pt>
                <c:pt idx="6">
                  <c:v>2023</c:v>
                </c:pt>
                <c:pt idx="7">
                  <c:v>2024</c:v>
                </c:pt>
                <c:pt idx="8">
                  <c:v>2025 
(as of Aug. 6th)</c:v>
                </c:pt>
              </c:strCache>
            </c:strRef>
          </c:cat>
          <c:val>
            <c:numRef>
              <c:f>Sheet1!$B$2:$B$10</c:f>
              <c:numCache>
                <c:formatCode>0%</c:formatCode>
                <c:ptCount val="9"/>
                <c:pt idx="0">
                  <c:v>0.18</c:v>
                </c:pt>
                <c:pt idx="1">
                  <c:v>0.19</c:v>
                </c:pt>
                <c:pt idx="2">
                  <c:v>0.2</c:v>
                </c:pt>
                <c:pt idx="3">
                  <c:v>0.21</c:v>
                </c:pt>
                <c:pt idx="4">
                  <c:v>0.23</c:v>
                </c:pt>
                <c:pt idx="5">
                  <c:v>0.23799999999999999</c:v>
                </c:pt>
                <c:pt idx="6">
                  <c:v>0.24099999999999999</c:v>
                </c:pt>
                <c:pt idx="7" formatCode="0.00%">
                  <c:v>0.25459999999999999</c:v>
                </c:pt>
                <c:pt idx="8" formatCode="0.00%">
                  <c:v>0.26079999999999998</c:v>
                </c:pt>
              </c:numCache>
            </c:numRef>
          </c:val>
          <c:extLst>
            <c:ext xmlns:c16="http://schemas.microsoft.com/office/drawing/2014/chart" uri="{C3380CC4-5D6E-409C-BE32-E72D297353CC}">
              <c16:uniqueId val="{0000000B-0584-8148-9CCA-5BE38A0F70A2}"/>
            </c:ext>
          </c:extLst>
        </c:ser>
        <c:dLbls>
          <c:dLblPos val="outEnd"/>
          <c:showLegendKey val="0"/>
          <c:showVal val="1"/>
          <c:showCatName val="0"/>
          <c:showSerName val="0"/>
          <c:showPercent val="0"/>
          <c:showBubbleSize val="0"/>
        </c:dLbls>
        <c:gapWidth val="219"/>
        <c:overlap val="-27"/>
        <c:axId val="128320591"/>
        <c:axId val="1944332240"/>
      </c:barChart>
      <c:catAx>
        <c:axId val="1283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944332240"/>
        <c:crosses val="autoZero"/>
        <c:auto val="1"/>
        <c:lblAlgn val="ctr"/>
        <c:lblOffset val="100"/>
        <c:noMultiLvlLbl val="0"/>
      </c:catAx>
      <c:valAx>
        <c:axId val="194433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2832059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ln>
                  <a:noFill/>
                </a:ln>
                <a:solidFill>
                  <a:schemeClr val="bg2">
                    <a:lumMod val="25000"/>
                  </a:schemeClr>
                </a:solidFill>
                <a:latin typeface="+mn-lt"/>
                <a:ea typeface="+mn-ea"/>
                <a:cs typeface="+mn-cs"/>
              </a:defRPr>
            </a:pPr>
            <a:r>
              <a:rPr lang="en-US" sz="2400" b="1">
                <a:solidFill>
                  <a:schemeClr val="bg2">
                    <a:lumMod val="25000"/>
                  </a:schemeClr>
                </a:solidFill>
              </a:rPr>
              <a:t>FY25 Actual Revenue in $ Millions</a:t>
            </a:r>
          </a:p>
        </c:rich>
      </c:tx>
      <c:layout>
        <c:manualLayout>
          <c:xMode val="edge"/>
          <c:yMode val="edge"/>
          <c:x val="0.18402328248421887"/>
          <c:y val="0"/>
        </c:manualLayout>
      </c:layout>
      <c:overlay val="0"/>
      <c:spPr>
        <a:noFill/>
        <a:ln>
          <a:noFill/>
        </a:ln>
        <a:effectLst/>
      </c:spPr>
    </c:title>
    <c:autoTitleDeleted val="0"/>
    <c:plotArea>
      <c:layout>
        <c:manualLayout>
          <c:layoutTarget val="inner"/>
          <c:xMode val="edge"/>
          <c:yMode val="edge"/>
          <c:x val="0.23612356455730973"/>
          <c:y val="0.18484072296535831"/>
          <c:w val="0.53540314378025289"/>
          <c:h val="0.73020947132352021"/>
        </c:manualLayout>
      </c:layout>
      <c:pieChart>
        <c:varyColors val="1"/>
        <c:ser>
          <c:idx val="0"/>
          <c:order val="0"/>
          <c:tx>
            <c:strRef>
              <c:f>Sheet1!$B$1</c:f>
              <c:strCache>
                <c:ptCount val="1"/>
                <c:pt idx="0">
                  <c:v>Revenue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0052-B54D-ADE6-B4C6644D3047}"/>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0052-B54D-ADE6-B4C6644D304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052-B54D-ADE6-B4C6644D304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052-B54D-ADE6-B4C6644D304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052-B54D-ADE6-B4C6644D3047}"/>
              </c:ext>
            </c:extLst>
          </c:dPt>
          <c:dLbls>
            <c:dLbl>
              <c:idx val="0"/>
              <c:layout>
                <c:manualLayout>
                  <c:x val="-0.23500117314224117"/>
                  <c:y val="-1.5973505483200003E-2"/>
                </c:manualLayout>
              </c:layout>
              <c:tx>
                <c:rich>
                  <a:bodyPr rot="0" spcFirstLastPara="1" vertOverflow="ellipsis" vert="horz" wrap="square" lIns="36576" tIns="18288" rIns="36576" bIns="18288" anchor="ctr" anchorCtr="1"/>
                  <a:lstStyle/>
                  <a:p>
                    <a:pPr>
                      <a:defRPr sz="1800" b="0" i="0" u="none" strike="noStrike" kern="1200" baseline="0">
                        <a:ln>
                          <a:noFill/>
                        </a:ln>
                        <a:solidFill>
                          <a:schemeClr val="bg1"/>
                        </a:solidFill>
                        <a:latin typeface="+mn-lt"/>
                        <a:ea typeface="+mn-ea"/>
                        <a:cs typeface="+mn-cs"/>
                      </a:defRPr>
                    </a:pPr>
                    <a:fld id="{568AC6B6-0343-034D-BFAC-D68C8AFDAB54}" type="CATEGORYNAME">
                      <a:rPr lang="en-US">
                        <a:solidFill>
                          <a:schemeClr val="bg1"/>
                        </a:solidFill>
                      </a:rPr>
                      <a:pPr>
                        <a:defRPr sz="1800" b="0" i="0" u="none" strike="noStrike" kern="1200" baseline="0">
                          <a:ln>
                            <a:noFill/>
                          </a:ln>
                          <a:solidFill>
                            <a:schemeClr val="bg1"/>
                          </a:solidFill>
                          <a:latin typeface="+mn-lt"/>
                          <a:ea typeface="+mn-ea"/>
                          <a:cs typeface="+mn-cs"/>
                        </a:defRPr>
                      </a:pPr>
                      <a:t>[CATEGORY NAME]</a:t>
                    </a:fld>
                    <a:r>
                      <a:rPr lang="en-US" baseline="0">
                        <a:solidFill>
                          <a:schemeClr val="bg1"/>
                        </a:solidFill>
                      </a:rPr>
                      <a:t>, </a:t>
                    </a:r>
                  </a:p>
                  <a:p>
                    <a:pPr>
                      <a:defRPr sz="1800" b="0" i="0" u="none" strike="noStrike" kern="1200" baseline="0">
                        <a:ln>
                          <a:noFill/>
                        </a:ln>
                        <a:solidFill>
                          <a:schemeClr val="bg1"/>
                        </a:solidFill>
                        <a:latin typeface="+mn-lt"/>
                        <a:ea typeface="+mn-ea"/>
                        <a:cs typeface="+mn-cs"/>
                      </a:defRPr>
                    </a:pPr>
                    <a:r>
                      <a:rPr lang="en-US"/>
                      <a:t>57.2</a:t>
                    </a:r>
                  </a:p>
                  <a:p>
                    <a:pPr>
                      <a:defRPr sz="1800" b="0" i="0" u="none" strike="noStrike" kern="1200" baseline="0">
                        <a:ln>
                          <a:noFill/>
                        </a:ln>
                        <a:solidFill>
                          <a:schemeClr val="bg1"/>
                        </a:solidFill>
                        <a:latin typeface="+mn-lt"/>
                        <a:ea typeface="+mn-ea"/>
                        <a:cs typeface="+mn-cs"/>
                      </a:defRPr>
                    </a:pPr>
                    <a:endParaRPr lang="en-US"/>
                  </a:p>
                </c:rich>
              </c:tx>
              <c:numFmt formatCode="#,##0.0" sourceLinked="0"/>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6572665695423359"/>
                      <c:h val="0.12852518936464793"/>
                    </c:manualLayout>
                  </c15:layout>
                  <c15:dlblFieldTable/>
                  <c15:showDataLabelsRange val="0"/>
                </c:ext>
                <c:ext xmlns:c16="http://schemas.microsoft.com/office/drawing/2014/chart" uri="{C3380CC4-5D6E-409C-BE32-E72D297353CC}">
                  <c16:uniqueId val="{00000001-0052-B54D-ADE6-B4C6644D3047}"/>
                </c:ext>
              </c:extLst>
            </c:dLbl>
            <c:dLbl>
              <c:idx val="1"/>
              <c:layout>
                <c:manualLayout>
                  <c:x val="-0.16116255871898988"/>
                  <c:y val="-1.2058501073889866E-4"/>
                </c:manualLayout>
              </c:layout>
              <c:tx>
                <c:rich>
                  <a:bodyPr/>
                  <a:lstStyle/>
                  <a:p>
                    <a:fld id="{4E2719A6-D6DC-4861-98BB-E626731B8777}" type="CATEGORYNAME">
                      <a:rPr lang="en-US"/>
                      <a:pPr/>
                      <a:t>[CATEGORY NAME]</a:t>
                    </a:fld>
                    <a:r>
                      <a:rPr lang="en-US" baseline="0"/>
                      <a:t>, 2.5</a:t>
                    </a:r>
                  </a:p>
                  <a:p>
                    <a:endParaRPr lang="en-US"/>
                  </a:p>
                </c:rich>
              </c:tx>
              <c:dLblPos val="bestFit"/>
              <c:showLegendKey val="0"/>
              <c:showVal val="1"/>
              <c:showCatName val="1"/>
              <c:showSerName val="0"/>
              <c:showPercent val="0"/>
              <c:showBubbleSize val="0"/>
              <c:extLst>
                <c:ext xmlns:c15="http://schemas.microsoft.com/office/drawing/2012/chart" uri="{CE6537A1-D6FC-4f65-9D91-7224C49458BB}">
                  <c15:layout>
                    <c:manualLayout>
                      <c:w val="0.30083433153331041"/>
                      <c:h val="0.13135854744750278"/>
                    </c:manualLayout>
                  </c15:layout>
                  <c15:dlblFieldTable/>
                  <c15:showDataLabelsRange val="0"/>
                </c:ext>
                <c:ext xmlns:c16="http://schemas.microsoft.com/office/drawing/2014/chart" uri="{C3380CC4-5D6E-409C-BE32-E72D297353CC}">
                  <c16:uniqueId val="{00000003-0052-B54D-ADE6-B4C6644D3047}"/>
                </c:ext>
              </c:extLst>
            </c:dLbl>
            <c:dLbl>
              <c:idx val="2"/>
              <c:layout>
                <c:manualLayout>
                  <c:x val="0.23673882420124673"/>
                  <c:y val="-6.2912153986798752E-2"/>
                </c:manualLayout>
              </c:layout>
              <c:tx>
                <c:rich>
                  <a:bodyPr rot="0" spcFirstLastPara="1" vertOverflow="ellipsis" vert="horz" wrap="square" lIns="36576" tIns="18288" rIns="36576" bIns="18288" anchor="ctr" anchorCtr="1"/>
                  <a:lstStyle/>
                  <a:p>
                    <a:pPr>
                      <a:defRPr sz="1800" b="0" i="0" u="none" strike="noStrike" kern="1200" baseline="0">
                        <a:ln>
                          <a:noFill/>
                        </a:ln>
                        <a:solidFill>
                          <a:schemeClr val="bg1">
                            <a:lumMod val="95000"/>
                          </a:schemeClr>
                        </a:solidFill>
                        <a:latin typeface="+mn-lt"/>
                        <a:ea typeface="+mn-ea"/>
                        <a:cs typeface="+mn-cs"/>
                      </a:defRPr>
                    </a:pPr>
                    <a:fld id="{E0F05664-5A85-4979-A46A-824A8C7CF5D9}" type="CATEGORYNAME">
                      <a:rPr lang="en-US"/>
                      <a:pPr>
                        <a:defRPr sz="1800" b="0" i="0" u="none" strike="noStrike" kern="1200" baseline="0">
                          <a:ln>
                            <a:noFill/>
                          </a:ln>
                          <a:solidFill>
                            <a:schemeClr val="bg1">
                              <a:lumMod val="95000"/>
                            </a:schemeClr>
                          </a:solidFill>
                          <a:latin typeface="+mn-lt"/>
                          <a:ea typeface="+mn-ea"/>
                          <a:cs typeface="+mn-cs"/>
                        </a:defRPr>
                      </a:pPr>
                      <a:t>[CATEGORY NAME]</a:t>
                    </a:fld>
                    <a:r>
                      <a:rPr lang="en-US" baseline="0"/>
                      <a:t>, </a:t>
                    </a:r>
                    <a:br>
                      <a:rPr lang="en-US" baseline="0"/>
                    </a:br>
                    <a:r>
                      <a:rPr lang="en-US" baseline="0"/>
                      <a:t>35.7</a:t>
                    </a:r>
                  </a:p>
                  <a:p>
                    <a:pPr>
                      <a:defRPr sz="1800" b="0" i="0" u="none" strike="noStrike" kern="1200" baseline="0">
                        <a:ln>
                          <a:noFill/>
                        </a:ln>
                        <a:solidFill>
                          <a:schemeClr val="bg1">
                            <a:lumMod val="95000"/>
                          </a:schemeClr>
                        </a:solidFill>
                        <a:latin typeface="+mn-lt"/>
                        <a:ea typeface="+mn-ea"/>
                        <a:cs typeface="+mn-cs"/>
                      </a:defRPr>
                    </a:pPr>
                    <a:endParaRPr lang="en-US"/>
                  </a:p>
                </c:rich>
              </c:tx>
              <c:numFmt formatCode="#,##0.0" sourceLinked="0"/>
              <c:spPr>
                <a:noFill/>
                <a:ln>
                  <a:noFill/>
                </a:ln>
                <a:effectLst/>
              </c:spPr>
              <c:dLblPos val="bestFit"/>
              <c:showLegendKey val="0"/>
              <c:showVal val="1"/>
              <c:showCatName val="1"/>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4670066921816317"/>
                      <c:h val="0.12852518936464793"/>
                    </c:manualLayout>
                  </c15:layout>
                  <c15:dlblFieldTable/>
                  <c15:showDataLabelsRange val="0"/>
                </c:ext>
                <c:ext xmlns:c16="http://schemas.microsoft.com/office/drawing/2014/chart" uri="{C3380CC4-5D6E-409C-BE32-E72D297353CC}">
                  <c16:uniqueId val="{00000005-0052-B54D-ADE6-B4C6644D3047}"/>
                </c:ext>
              </c:extLst>
            </c:dLbl>
            <c:dLbl>
              <c:idx val="3"/>
              <c:layout>
                <c:manualLayout>
                  <c:x val="-3.9255011004044105E-2"/>
                  <c:y val="1.8261552532348423E-2"/>
                </c:manualLayout>
              </c:layout>
              <c:dLblPos val="bestFit"/>
              <c:showLegendKey val="0"/>
              <c:showVal val="1"/>
              <c:showCatName val="1"/>
              <c:showSerName val="0"/>
              <c:showPercent val="0"/>
              <c:showBubbleSize val="0"/>
              <c:extLst>
                <c:ext xmlns:c15="http://schemas.microsoft.com/office/drawing/2012/chart" uri="{CE6537A1-D6FC-4f65-9D91-7224C49458BB}">
                  <c15:layout>
                    <c:manualLayout>
                      <c:w val="0.3033430782894857"/>
                      <c:h val="0.11628428285259308"/>
                    </c:manualLayout>
                  </c15:layout>
                </c:ext>
                <c:ext xmlns:c16="http://schemas.microsoft.com/office/drawing/2014/chart" uri="{C3380CC4-5D6E-409C-BE32-E72D297353CC}">
                  <c16:uniqueId val="{00000007-0052-B54D-ADE6-B4C6644D3047}"/>
                </c:ext>
              </c:extLst>
            </c:dLbl>
            <c:dLbl>
              <c:idx val="4"/>
              <c:layout>
                <c:manualLayout>
                  <c:x val="0.1026855400709125"/>
                  <c:y val="-1.6124258879315803E-2"/>
                </c:manualLayout>
              </c:layout>
              <c:tx>
                <c:rich>
                  <a:bodyPr/>
                  <a:lstStyle/>
                  <a:p>
                    <a:fld id="{91C8835D-1B5E-410A-ABD1-CD6F9A4F51DC}" type="CATEGORYNAME">
                      <a:rPr lang="en-US"/>
                      <a:pPr/>
                      <a:t>[CATEGORY NAME]</a:t>
                    </a:fld>
                    <a:r>
                      <a:rPr lang="en-US" baseline="0"/>
                      <a:t>, 11.3</a:t>
                    </a:r>
                  </a:p>
                </c:rich>
              </c:tx>
              <c:dLblPos val="bestFit"/>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0052-B54D-ADE6-B4C6644D3047}"/>
                </c:ext>
              </c:extLst>
            </c:dLbl>
            <c:numFmt formatCode="#,##0.0" sourceLinked="0"/>
            <c:spPr>
              <a:noFill/>
              <a:ln>
                <a:noFill/>
              </a:ln>
              <a:effectLst/>
            </c:spPr>
            <c:txPr>
              <a:bodyPr rot="0" spcFirstLastPara="1" vertOverflow="ellipsis" vert="horz" wrap="square" lIns="36576" tIns="18288" rIns="36576" bIns="18288" anchor="ctr" anchorCtr="1"/>
              <a:lstStyle/>
              <a:p>
                <a:pPr>
                  <a:defRPr sz="1800" b="0" i="0" u="none" strike="noStrike" kern="1200" baseline="0">
                    <a:ln>
                      <a:noFill/>
                    </a:ln>
                    <a:solidFill>
                      <a:schemeClr val="bg2">
                        <a:lumMod val="25000"/>
                      </a:schemeClr>
                    </a:solidFill>
                    <a:latin typeface="+mn-lt"/>
                    <a:ea typeface="+mn-ea"/>
                    <a:cs typeface="+mn-cs"/>
                  </a:defRPr>
                </a:pPr>
                <a:endParaRPr lang="en-US"/>
              </a:p>
            </c:txPr>
            <c:dLblPos val="bestFit"/>
            <c:showLegendKey val="0"/>
            <c:showVal val="1"/>
            <c:showCatName val="1"/>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15:spPr xmlns:c15="http://schemas.microsoft.com/office/drawing/2012/chart">
                  <a:prstGeom prst="rect">
                    <a:avLst/>
                  </a:prstGeom>
                </c15:spPr>
              </c:ext>
            </c:extLst>
          </c:dLbls>
          <c:cat>
            <c:strRef>
              <c:f>Sheet1!$A$2:$A$6</c:f>
              <c:strCache>
                <c:ptCount val="5"/>
                <c:pt idx="0">
                  <c:v>Resident Tuition</c:v>
                </c:pt>
                <c:pt idx="1">
                  <c:v>Non-Resident Tuition</c:v>
                </c:pt>
                <c:pt idx="2">
                  <c:v>FFE COF</c:v>
                </c:pt>
                <c:pt idx="3">
                  <c:v>Amendment 50</c:v>
                </c:pt>
                <c:pt idx="4">
                  <c:v>Other</c:v>
                </c:pt>
              </c:strCache>
            </c:strRef>
          </c:cat>
          <c:val>
            <c:numRef>
              <c:f>Sheet1!$B$2:$B$6</c:f>
              <c:numCache>
                <c:formatCode>General</c:formatCode>
                <c:ptCount val="5"/>
                <c:pt idx="0">
                  <c:v>57.2</c:v>
                </c:pt>
                <c:pt idx="1">
                  <c:v>2.4</c:v>
                </c:pt>
                <c:pt idx="2">
                  <c:v>35.700000000000003</c:v>
                </c:pt>
                <c:pt idx="3">
                  <c:v>5.2</c:v>
                </c:pt>
                <c:pt idx="4">
                  <c:v>11.3</c:v>
                </c:pt>
              </c:numCache>
            </c:numRef>
          </c:val>
          <c:extLst>
            <c:ext xmlns:c16="http://schemas.microsoft.com/office/drawing/2014/chart" uri="{C3380CC4-5D6E-409C-BE32-E72D297353CC}">
              <c16:uniqueId val="{0000000A-0052-B54D-ADE6-B4C6644D3047}"/>
            </c:ext>
          </c:extLst>
        </c:ser>
        <c:ser>
          <c:idx val="1"/>
          <c:order val="1"/>
          <c:tx>
            <c:strRef>
              <c:f>Sheet1!$C$1</c:f>
              <c:strCache>
                <c:ptCount val="1"/>
                <c:pt idx="0">
                  <c:v>Column1</c:v>
                </c:pt>
              </c:strCache>
            </c:strRef>
          </c:tx>
          <c:dLbls>
            <c:spPr>
              <a:noFill/>
              <a:ln>
                <a:noFill/>
              </a:ln>
              <a:effectLst/>
            </c:spPr>
            <c:dLblPos val="inEnd"/>
            <c:showLegendKey val="0"/>
            <c:showVal val="0"/>
            <c:showCatName val="0"/>
            <c:showSerName val="0"/>
            <c:showPercent val="1"/>
            <c:showBubbleSize val="0"/>
            <c:showLeaderLines val="1"/>
            <c:extLst>
              <c:ext xmlns:c15="http://schemas.microsoft.com/office/drawing/2012/chart" uri="{CE6537A1-D6FC-4f65-9D91-7224C49458BB}"/>
            </c:extLst>
          </c:dLbls>
          <c:cat>
            <c:strRef>
              <c:f>Sheet1!$A$2:$A$6</c:f>
              <c:strCache>
                <c:ptCount val="5"/>
                <c:pt idx="0">
                  <c:v>Resident Tuition</c:v>
                </c:pt>
                <c:pt idx="1">
                  <c:v>Non-Resident Tuition</c:v>
                </c:pt>
                <c:pt idx="2">
                  <c:v>FFE COF</c:v>
                </c:pt>
                <c:pt idx="3">
                  <c:v>Amendment 50</c:v>
                </c:pt>
                <c:pt idx="4">
                  <c:v>Other</c:v>
                </c:pt>
              </c:strCache>
            </c:strRef>
          </c:cat>
          <c:val>
            <c:numRef>
              <c:f>Sheet1!$C$2:$C$6</c:f>
              <c:numCache>
                <c:formatCode>General</c:formatCode>
                <c:ptCount val="5"/>
                <c:pt idx="2">
                  <c:v>0</c:v>
                </c:pt>
              </c:numCache>
            </c:numRef>
          </c:val>
          <c:extLst>
            <c:ext xmlns:c16="http://schemas.microsoft.com/office/drawing/2014/chart" uri="{C3380CC4-5D6E-409C-BE32-E72D297353CC}">
              <c16:uniqueId val="{0000000B-0052-B54D-ADE6-B4C6644D3047}"/>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n>
            <a:noFill/>
          </a:ln>
          <a:solidFill>
            <a:schemeClr val="bg2">
              <a:lumMod val="25000"/>
            </a:schemeClr>
          </a:solidFil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r>
              <a:rPr lang="en-US" sz="2400" b="1">
                <a:solidFill>
                  <a:schemeClr val="bg2">
                    <a:lumMod val="25000"/>
                  </a:schemeClr>
                </a:solidFill>
              </a:rPr>
              <a:t>Tuition in $Millions</a:t>
            </a:r>
          </a:p>
        </c:rich>
      </c:tx>
      <c:layout>
        <c:manualLayout>
          <c:xMode val="edge"/>
          <c:yMode val="edge"/>
          <c:x val="0.47984967372092846"/>
          <c:y val="5.5134031046537246E-2"/>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Tuition in $millions</c:v>
                </c:pt>
              </c:strCache>
            </c:strRef>
          </c:tx>
          <c:dPt>
            <c:idx val="0"/>
            <c:bubble3D val="0"/>
            <c:spPr>
              <a:solidFill>
                <a:schemeClr val="accent3"/>
              </a:solidFill>
              <a:ln w="19050">
                <a:solidFill>
                  <a:schemeClr val="lt1"/>
                </a:solidFill>
              </a:ln>
              <a:effectLst/>
            </c:spPr>
            <c:extLst>
              <c:ext xmlns:c16="http://schemas.microsoft.com/office/drawing/2014/chart" uri="{C3380CC4-5D6E-409C-BE32-E72D297353CC}">
                <c16:uniqueId val="{00000001-4D3E-4BBE-BDB6-4B57A3320A3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D3E-4BBE-BDB6-4B57A3320A3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D3E-4BBE-BDB6-4B57A3320A3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D3E-4BBE-BDB6-4B57A3320A31}"/>
              </c:ext>
            </c:extLst>
          </c:dPt>
          <c:dLbls>
            <c:dLbl>
              <c:idx val="0"/>
              <c:layout>
                <c:manualLayout>
                  <c:x val="-0.16240035233472438"/>
                  <c:y val="-3.7664791603130485E-3"/>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aseline="0">
                        <a:solidFill>
                          <a:schemeClr val="bg1"/>
                        </a:solidFill>
                      </a:rPr>
                      <a:t>$</a:t>
                    </a:r>
                    <a:fld id="{6B186B88-BD30-E049-895C-2D222C46548C}" type="VALUE">
                      <a:rPr lang="en-US" baseline="0" smtClean="0">
                        <a:solidFill>
                          <a:schemeClr val="bg1"/>
                        </a:solidFill>
                      </a:rPr>
                      <a:pPr>
                        <a:defRPr sz="2000">
                          <a:solidFill>
                            <a:schemeClr val="bg1"/>
                          </a:solidFill>
                        </a:defRPr>
                      </a:pPr>
                      <a:t>[VALUE]</a:t>
                    </a:fld>
                    <a:r>
                      <a:rPr lang="en-US" baseline="0">
                        <a:solidFill>
                          <a:schemeClr val="bg1"/>
                        </a:solidFill>
                      </a:rPr>
                      <a:t> M</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15002355478207424"/>
                      <c:h val="7.6498468077070433E-2"/>
                    </c:manualLayout>
                  </c15:layout>
                  <c15:dlblFieldTable/>
                  <c15:showDataLabelsRange val="0"/>
                </c:ext>
                <c:ext xmlns:c16="http://schemas.microsoft.com/office/drawing/2014/chart" uri="{C3380CC4-5D6E-409C-BE32-E72D297353CC}">
                  <c16:uniqueId val="{00000001-4D3E-4BBE-BDB6-4B57A3320A31}"/>
                </c:ext>
              </c:extLst>
            </c:dLbl>
            <c:dLbl>
              <c:idx val="1"/>
              <c:layout>
                <c:manualLayout>
                  <c:x val="0.126315590313272"/>
                  <c:y val="1.1622427395101536E-2"/>
                </c:manualLayout>
              </c:layout>
              <c:tx>
                <c:rich>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r>
                      <a:rPr lang="en-US" baseline="0">
                        <a:solidFill>
                          <a:schemeClr val="bg1"/>
                        </a:solidFill>
                      </a:rPr>
                      <a:t>$</a:t>
                    </a:r>
                    <a:fld id="{4436D87B-F799-C64A-8418-77188B145BA2}" type="VALUE">
                      <a:rPr lang="en-US" baseline="0" smtClean="0">
                        <a:solidFill>
                          <a:schemeClr val="bg1"/>
                        </a:solidFill>
                      </a:rPr>
                      <a:pPr>
                        <a:defRPr sz="2000">
                          <a:solidFill>
                            <a:schemeClr val="bg1"/>
                          </a:solidFill>
                        </a:defRPr>
                      </a:pPr>
                      <a:t>[VALUE]</a:t>
                    </a:fld>
                    <a:r>
                      <a:rPr lang="en-US" baseline="0">
                        <a:solidFill>
                          <a:schemeClr val="bg1"/>
                        </a:solidFill>
                      </a:rPr>
                      <a:t> M</a:t>
                    </a:r>
                  </a:p>
                </c:rich>
              </c:tx>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4D3E-4BBE-BDB6-4B57A3320A31}"/>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bg2">
                        <a:lumMod val="25000"/>
                      </a:schemeClr>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In Person</c:v>
                </c:pt>
                <c:pt idx="1">
                  <c:v>Online</c:v>
                </c:pt>
              </c:strCache>
            </c:strRef>
          </c:cat>
          <c:val>
            <c:numRef>
              <c:f>Sheet1!$B$2:$B$3</c:f>
              <c:numCache>
                <c:formatCode>General</c:formatCode>
                <c:ptCount val="2"/>
                <c:pt idx="0">
                  <c:v>30.7</c:v>
                </c:pt>
                <c:pt idx="1">
                  <c:v>28.9</c:v>
                </c:pt>
              </c:numCache>
            </c:numRef>
          </c:val>
          <c:extLst>
            <c:ext xmlns:c16="http://schemas.microsoft.com/office/drawing/2014/chart" uri="{C3380CC4-5D6E-409C-BE32-E72D297353CC}">
              <c16:uniqueId val="{00000000-A39A-4878-8862-B2D357D5AF9D}"/>
            </c:ext>
          </c:extLst>
        </c:ser>
        <c:dLbls>
          <c:showLegendKey val="0"/>
          <c:showVal val="0"/>
          <c:showCatName val="0"/>
          <c:showSerName val="0"/>
          <c:showPercent val="0"/>
          <c:showBubbleSize val="0"/>
          <c:showLeaderLines val="1"/>
        </c:dLbls>
        <c:firstSliceAng val="0"/>
      </c:pieChart>
      <c:spPr>
        <a:noFill/>
        <a:ln>
          <a:noFill/>
        </a:ln>
        <a:effectLst/>
      </c:spPr>
    </c:plotArea>
    <c:legend>
      <c:legendPos val="l"/>
      <c:legendEntry>
        <c:idx val="0"/>
        <c:txPr>
          <a:bodyPr rot="0" spcFirstLastPara="1" vertOverflow="ellipsis" vert="horz" wrap="square" anchor="ctr" anchorCtr="1"/>
          <a:lstStyle/>
          <a:p>
            <a:pPr>
              <a:defRPr sz="3200" b="0" i="0" u="none" strike="noStrike" kern="1200" baseline="0">
                <a:solidFill>
                  <a:schemeClr val="bg2">
                    <a:lumMod val="2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bg2">
                    <a:lumMod val="25000"/>
                  </a:schemeClr>
                </a:solidFill>
                <a:latin typeface="+mn-lt"/>
                <a:ea typeface="+mn-ea"/>
                <a:cs typeface="+mn-cs"/>
              </a:defRPr>
            </a:pPr>
            <a:endParaRPr lang="en-US"/>
          </a:p>
        </c:txPr>
      </c:legendEntry>
      <c:layout>
        <c:manualLayout>
          <c:xMode val="edge"/>
          <c:yMode val="edge"/>
          <c:x val="0.7697672140681121"/>
          <c:y val="0.2110923592698431"/>
          <c:w val="0.22909748105531846"/>
          <c:h val="0.24625289372264325"/>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r>
              <a:rPr lang="en-US" sz="2400" b="1"/>
              <a:t>Reserves in $Millions</a:t>
            </a:r>
          </a:p>
        </c:rich>
      </c:tx>
      <c:layout>
        <c:manualLayout>
          <c:xMode val="edge"/>
          <c:yMode val="edge"/>
          <c:x val="0.36621676366541139"/>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Reserves</c:v>
                </c:pt>
              </c:strCache>
            </c:strRef>
          </c:tx>
          <c:spPr>
            <a:ln w="28575" cap="rnd">
              <a:solidFill>
                <a:schemeClr val="tx1"/>
              </a:solidFill>
              <a:round/>
            </a:ln>
            <a:effectLst/>
          </c:spPr>
          <c:marker>
            <c:symbol val="circle"/>
            <c:size val="7"/>
            <c:spPr>
              <a:solidFill>
                <a:schemeClr val="tx1"/>
              </a:solidFill>
              <a:ln w="15875">
                <a:solidFill>
                  <a:schemeClr val="tx1">
                    <a:alpha val="9842"/>
                  </a:schemeClr>
                </a:solidFill>
              </a:ln>
              <a:effectLst/>
            </c:spPr>
          </c:marker>
          <c:dLbls>
            <c:spPr>
              <a:noFill/>
              <a:ln>
                <a:noFill/>
              </a:ln>
              <a:effectLst/>
            </c:spPr>
            <c:txPr>
              <a:bodyPr rot="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FY20</c:v>
                </c:pt>
                <c:pt idx="1">
                  <c:v>FY21</c:v>
                </c:pt>
                <c:pt idx="2">
                  <c:v>FY22</c:v>
                </c:pt>
                <c:pt idx="3">
                  <c:v>FY23</c:v>
                </c:pt>
                <c:pt idx="4">
                  <c:v>FY24</c:v>
                </c:pt>
                <c:pt idx="5">
                  <c:v>FY25 Actual </c:v>
                </c:pt>
              </c:strCache>
            </c:strRef>
          </c:cat>
          <c:val>
            <c:numRef>
              <c:f>Sheet1!$B$2:$B$7</c:f>
              <c:numCache>
                <c:formatCode>General</c:formatCode>
                <c:ptCount val="6"/>
                <c:pt idx="0">
                  <c:v>31.1</c:v>
                </c:pt>
                <c:pt idx="1">
                  <c:v>41.7</c:v>
                </c:pt>
                <c:pt idx="2">
                  <c:v>31.9</c:v>
                </c:pt>
                <c:pt idx="3">
                  <c:v>40.25</c:v>
                </c:pt>
                <c:pt idx="4">
                  <c:v>49.1</c:v>
                </c:pt>
                <c:pt idx="5">
                  <c:v>66.8</c:v>
                </c:pt>
              </c:numCache>
            </c:numRef>
          </c:val>
          <c:smooth val="0"/>
          <c:extLst>
            <c:ext xmlns:c16="http://schemas.microsoft.com/office/drawing/2014/chart" uri="{C3380CC4-5D6E-409C-BE32-E72D297353CC}">
              <c16:uniqueId val="{00000000-2AE5-4BFC-A06C-8A0664B42E8A}"/>
            </c:ext>
          </c:extLst>
        </c:ser>
        <c:dLbls>
          <c:dLblPos val="t"/>
          <c:showLegendKey val="0"/>
          <c:showVal val="1"/>
          <c:showCatName val="0"/>
          <c:showSerName val="0"/>
          <c:showPercent val="0"/>
          <c:showBubbleSize val="0"/>
        </c:dLbls>
        <c:marker val="1"/>
        <c:smooth val="0"/>
        <c:axId val="309469472"/>
        <c:axId val="611680960"/>
      </c:lineChart>
      <c:catAx>
        <c:axId val="309469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2">
                    <a:lumMod val="25000"/>
                  </a:schemeClr>
                </a:solidFill>
                <a:latin typeface="+mn-lt"/>
                <a:ea typeface="+mn-ea"/>
                <a:cs typeface="+mn-cs"/>
              </a:defRPr>
            </a:pPr>
            <a:endParaRPr lang="en-US"/>
          </a:p>
        </c:txPr>
        <c:crossAx val="611680960"/>
        <c:crosses val="autoZero"/>
        <c:auto val="1"/>
        <c:lblAlgn val="ctr"/>
        <c:lblOffset val="100"/>
        <c:noMultiLvlLbl val="0"/>
      </c:catAx>
      <c:valAx>
        <c:axId val="61168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crossAx val="3094694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bg2">
              <a:lumMod val="25000"/>
            </a:schemeClr>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4A08DD-9928-8C43-978A-1E49146FF3F6}" type="doc">
      <dgm:prSet loTypeId="urn:microsoft.com/office/officeart/2008/layout/PictureStrips" loCatId="" qsTypeId="urn:microsoft.com/office/officeart/2005/8/quickstyle/simple1" qsCatId="simple" csTypeId="urn:microsoft.com/office/officeart/2005/8/colors/accent1_2" csCatId="accent1" phldr="1"/>
      <dgm:spPr/>
      <dgm:t>
        <a:bodyPr/>
        <a:lstStyle/>
        <a:p>
          <a:endParaRPr lang="en-US"/>
        </a:p>
      </dgm:t>
    </dgm:pt>
    <dgm:pt modelId="{0C18C91C-8CDF-1949-AA7A-9B6AEF9D8F8C}">
      <dgm:prSet phldrT="[Text]"/>
      <dgm:spPr>
        <a:solidFill>
          <a:schemeClr val="accent6"/>
        </a:solidFill>
        <a:ln>
          <a:noFill/>
        </a:ln>
      </dgm:spPr>
      <dgm:t>
        <a:bodyPr anchor="ctr"/>
        <a:lstStyle/>
        <a:p>
          <a:pPr marL="0" lvl="0" algn="l" defTabSz="889000">
            <a:lnSpc>
              <a:spcPct val="90000"/>
            </a:lnSpc>
            <a:spcBef>
              <a:spcPct val="0"/>
            </a:spcBef>
            <a:spcAft>
              <a:spcPts val="600"/>
            </a:spcAft>
            <a:buNone/>
          </a:pPr>
          <a:r>
            <a:rPr lang="en-US" sz="2000" b="1" kern="1200">
              <a:solidFill>
                <a:schemeClr val="bg1"/>
              </a:solidFill>
              <a:latin typeface="Calibri"/>
              <a:ea typeface="Calibri"/>
              <a:cs typeface="Calibri"/>
            </a:rPr>
            <a:t>Credit Load</a:t>
          </a:r>
        </a:p>
      </dgm:t>
    </dgm:pt>
    <dgm:pt modelId="{E7EA0E5C-1E9B-AB40-8EE4-72DEB2E85DB4}" type="parTrans" cxnId="{64626597-4665-2A42-A7B4-54E633D2CD47}">
      <dgm:prSet/>
      <dgm:spPr/>
      <dgm:t>
        <a:bodyPr/>
        <a:lstStyle/>
        <a:p>
          <a:endParaRPr lang="en-US">
            <a:latin typeface="Calibri" panose="020F0502020204030204" pitchFamily="34" charset="0"/>
            <a:cs typeface="Calibri" panose="020F0502020204030204" pitchFamily="34" charset="0"/>
          </a:endParaRPr>
        </a:p>
      </dgm:t>
    </dgm:pt>
    <dgm:pt modelId="{4843AB06-47B9-7841-A219-A301996ACAA0}" type="sibTrans" cxnId="{64626597-4665-2A42-A7B4-54E633D2CD47}">
      <dgm:prSet/>
      <dgm:spPr>
        <a:solidFill>
          <a:schemeClr val="accent6">
            <a:lumMod val="40000"/>
            <a:lumOff val="60000"/>
          </a:schemeClr>
        </a:solidFill>
      </dgm:spPr>
      <dgm:t>
        <a:bodyPr/>
        <a:lstStyle/>
        <a:p>
          <a:endParaRPr lang="en-US">
            <a:latin typeface="Calibri" panose="020F0502020204030204" pitchFamily="34" charset="0"/>
            <a:cs typeface="Calibri" panose="020F0502020204030204" pitchFamily="34" charset="0"/>
          </a:endParaRPr>
        </a:p>
      </dgm:t>
    </dgm:pt>
    <dgm:pt modelId="{CA773392-9B8D-0C4A-9CD8-B25751F744C0}">
      <dgm:prSet phldrT="[Text]" custT="1"/>
      <dgm:spPr>
        <a:solidFill>
          <a:schemeClr val="accent6"/>
        </a:solidFill>
        <a:ln>
          <a:noFill/>
        </a:ln>
      </dgm:spPr>
      <dgm:t>
        <a:bodyPr anchor="ctr"/>
        <a:lstStyle/>
        <a:p>
          <a:pPr marL="114300" lvl="1" indent="0" algn="l" defTabSz="66675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Most active scholars enrolled in</a:t>
          </a:r>
          <a:br>
            <a:rPr lang="en-US" sz="1500" kern="1200">
              <a:solidFill>
                <a:srgbClr val="FFFFFF"/>
              </a:solidFill>
              <a:latin typeface="Calibri"/>
              <a:ea typeface="+mn-ea"/>
              <a:cs typeface="Calibri"/>
            </a:rPr>
          </a:br>
          <a:r>
            <a:rPr lang="en-US" sz="1500" kern="1200">
              <a:solidFill>
                <a:srgbClr val="FFFFFF"/>
              </a:solidFill>
              <a:latin typeface="Calibri"/>
              <a:ea typeface="+mn-ea"/>
              <a:cs typeface="Calibri"/>
            </a:rPr>
            <a:t>12+ credits, signaling strong </a:t>
          </a:r>
          <a:br>
            <a:rPr lang="en-US" sz="1500" kern="1200">
              <a:solidFill>
                <a:srgbClr val="FFFFFF"/>
              </a:solidFill>
              <a:latin typeface="Calibri"/>
              <a:ea typeface="+mn-ea"/>
              <a:cs typeface="Calibri"/>
            </a:rPr>
          </a:br>
          <a:r>
            <a:rPr lang="en-US" sz="1500" kern="1200">
              <a:solidFill>
                <a:srgbClr val="FFFFFF"/>
              </a:solidFill>
              <a:latin typeface="Calibri"/>
              <a:ea typeface="+mn-ea"/>
              <a:cs typeface="Calibri"/>
            </a:rPr>
            <a:t>course engagement.</a:t>
          </a:r>
        </a:p>
      </dgm:t>
    </dgm:pt>
    <dgm:pt modelId="{3A48F8C6-DE03-2D46-AC6D-53328BF8991C}" type="parTrans" cxnId="{1ECA275F-BC82-A74A-AF4C-59F5B06FCDC8}">
      <dgm:prSet/>
      <dgm:spPr/>
      <dgm:t>
        <a:bodyPr/>
        <a:lstStyle/>
        <a:p>
          <a:endParaRPr lang="en-US">
            <a:latin typeface="Calibri" panose="020F0502020204030204" pitchFamily="34" charset="0"/>
            <a:cs typeface="Calibri" panose="020F0502020204030204" pitchFamily="34" charset="0"/>
          </a:endParaRPr>
        </a:p>
      </dgm:t>
    </dgm:pt>
    <dgm:pt modelId="{F7D76F6F-90D0-A745-B4C7-20862494650D}" type="sibTrans" cxnId="{1ECA275F-BC82-A74A-AF4C-59F5B06FCDC8}">
      <dgm:prSet/>
      <dgm:spPr/>
      <dgm:t>
        <a:bodyPr/>
        <a:lstStyle/>
        <a:p>
          <a:endParaRPr lang="en-US">
            <a:latin typeface="Calibri" panose="020F0502020204030204" pitchFamily="34" charset="0"/>
            <a:cs typeface="Calibri" panose="020F0502020204030204" pitchFamily="34" charset="0"/>
          </a:endParaRPr>
        </a:p>
      </dgm:t>
    </dgm:pt>
    <dgm:pt modelId="{125DD7EA-F1EC-BA4B-AB33-5F3AA72CB254}">
      <dgm:prSet phldrT="[Text]"/>
      <dgm:spPr>
        <a:solidFill>
          <a:schemeClr val="accent4"/>
        </a:solidFill>
        <a:ln>
          <a:noFill/>
        </a:ln>
      </dgm:spPr>
      <dgm:t>
        <a:bodyPr anchor="ctr"/>
        <a:lstStyle/>
        <a:p>
          <a:pPr marL="0" lvl="0" algn="l" defTabSz="844550">
            <a:lnSpc>
              <a:spcPct val="90000"/>
            </a:lnSpc>
            <a:spcBef>
              <a:spcPct val="0"/>
            </a:spcBef>
            <a:spcAft>
              <a:spcPts val="600"/>
            </a:spcAft>
            <a:buNone/>
          </a:pPr>
          <a:r>
            <a:rPr lang="en-US" sz="1900" b="1" kern="1200">
              <a:solidFill>
                <a:schemeClr val="bg1"/>
              </a:solidFill>
              <a:latin typeface="Calibri"/>
              <a:ea typeface="Calibri"/>
              <a:cs typeface="Calibri"/>
            </a:rPr>
            <a:t>Retention Growth</a:t>
          </a:r>
        </a:p>
      </dgm:t>
    </dgm:pt>
    <dgm:pt modelId="{38DE755C-9EF4-C546-8E76-FE9EF02B092B}" type="parTrans" cxnId="{A5C30EA2-AF5B-0843-90BB-750F5839C45D}">
      <dgm:prSet/>
      <dgm:spPr/>
      <dgm:t>
        <a:bodyPr/>
        <a:lstStyle/>
        <a:p>
          <a:endParaRPr lang="en-US">
            <a:latin typeface="Calibri" panose="020F0502020204030204" pitchFamily="34" charset="0"/>
            <a:cs typeface="Calibri" panose="020F0502020204030204" pitchFamily="34" charset="0"/>
          </a:endParaRPr>
        </a:p>
      </dgm:t>
    </dgm:pt>
    <dgm:pt modelId="{B45A3608-AE75-754B-9482-E7F024424CC8}" type="sibTrans" cxnId="{A5C30EA2-AF5B-0843-90BB-750F5839C45D}">
      <dgm:prSet/>
      <dgm:spPr>
        <a:solidFill>
          <a:schemeClr val="accent4">
            <a:lumMod val="40000"/>
            <a:lumOff val="60000"/>
          </a:schemeClr>
        </a:solidFill>
      </dgm:spPr>
      <dgm:t>
        <a:bodyPr/>
        <a:lstStyle/>
        <a:p>
          <a:endParaRPr lang="en-US">
            <a:latin typeface="Calibri" panose="020F0502020204030204" pitchFamily="34" charset="0"/>
            <a:cs typeface="Calibri" panose="020F0502020204030204" pitchFamily="34" charset="0"/>
          </a:endParaRPr>
        </a:p>
      </dgm:t>
    </dgm:pt>
    <dgm:pt modelId="{C959B949-8976-9C4A-8146-31A2879FF5D5}">
      <dgm:prSet phldrT="[Text]" custT="1"/>
      <dgm:spPr>
        <a:solidFill>
          <a:schemeClr val="accent4"/>
        </a:solidFill>
        <a:ln>
          <a:noFill/>
        </a:ln>
      </dgm:spPr>
      <dgm:t>
        <a:bodyPr anchor="ctr"/>
        <a:lstStyle/>
        <a:p>
          <a:pPr marL="114300" lvl="1" indent="0" algn="l" defTabSz="666750" rtl="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Fall-to-Fall retention increased from </a:t>
          </a:r>
          <a:r>
            <a:rPr lang="en-US" sz="1500" b="1" kern="1200">
              <a:solidFill>
                <a:srgbClr val="FFFFFF"/>
              </a:solidFill>
              <a:latin typeface="Calibri"/>
              <a:ea typeface="+mn-ea"/>
              <a:cs typeface="Calibri"/>
            </a:rPr>
            <a:t>47% (Fall 2020) </a:t>
          </a:r>
          <a:r>
            <a:rPr lang="en-US" sz="1500" kern="1200">
              <a:solidFill>
                <a:srgbClr val="FFFFFF"/>
              </a:solidFill>
              <a:latin typeface="Calibri"/>
              <a:ea typeface="+mn-ea"/>
              <a:cs typeface="Calibri"/>
            </a:rPr>
            <a:t>to </a:t>
          </a:r>
          <a:r>
            <a:rPr lang="en-US" sz="1500" b="1" kern="1200">
              <a:solidFill>
                <a:srgbClr val="FFFFFF"/>
              </a:solidFill>
              <a:latin typeface="Calibri"/>
              <a:ea typeface="+mn-ea"/>
              <a:cs typeface="Calibri"/>
            </a:rPr>
            <a:t>74% (Fall 2023).</a:t>
          </a:r>
          <a:r>
            <a:rPr lang="en-US" sz="1500" kern="1200">
              <a:solidFill>
                <a:srgbClr val="FFFFFF"/>
              </a:solidFill>
              <a:latin typeface="Calibri"/>
              <a:ea typeface="+mn-ea"/>
              <a:cs typeface="Calibri"/>
            </a:rPr>
            <a:t> </a:t>
          </a:r>
        </a:p>
      </dgm:t>
    </dgm:pt>
    <dgm:pt modelId="{4122631F-E342-7047-958C-BE81497A307C}" type="parTrans" cxnId="{9663C933-7B8B-A84E-B24A-72930FDCD7AC}">
      <dgm:prSet/>
      <dgm:spPr/>
      <dgm:t>
        <a:bodyPr/>
        <a:lstStyle/>
        <a:p>
          <a:endParaRPr lang="en-US">
            <a:latin typeface="Calibri" panose="020F0502020204030204" pitchFamily="34" charset="0"/>
            <a:cs typeface="Calibri" panose="020F0502020204030204" pitchFamily="34" charset="0"/>
          </a:endParaRPr>
        </a:p>
      </dgm:t>
    </dgm:pt>
    <dgm:pt modelId="{47D70C26-C627-9741-A85C-B0A63E6CED2C}" type="sibTrans" cxnId="{9663C933-7B8B-A84E-B24A-72930FDCD7AC}">
      <dgm:prSet/>
      <dgm:spPr/>
      <dgm:t>
        <a:bodyPr/>
        <a:lstStyle/>
        <a:p>
          <a:endParaRPr lang="en-US">
            <a:latin typeface="Calibri" panose="020F0502020204030204" pitchFamily="34" charset="0"/>
            <a:cs typeface="Calibri" panose="020F0502020204030204" pitchFamily="34" charset="0"/>
          </a:endParaRPr>
        </a:p>
      </dgm:t>
    </dgm:pt>
    <dgm:pt modelId="{43A6E4B7-5ECC-9146-BC11-4DCE9D991B01}">
      <dgm:prSet phldrT="[Text]" custT="1"/>
      <dgm:spPr>
        <a:solidFill>
          <a:schemeClr val="accent2"/>
        </a:solidFill>
        <a:ln>
          <a:noFill/>
        </a:ln>
      </dgm:spPr>
      <dgm:t>
        <a:bodyPr anchor="ctr"/>
        <a:lstStyle/>
        <a:p>
          <a:pPr marL="114300" lvl="1" indent="0" algn="l" defTabSz="666750" rtl="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84% Fall 2024 to Spring 2025 retention rate for all new scholars registered Fall 2024.</a:t>
          </a:r>
        </a:p>
      </dgm:t>
    </dgm:pt>
    <dgm:pt modelId="{2883B65D-5F74-4C41-9EEA-3E89AAA6A8AE}" type="parTrans" cxnId="{7E7B7B4C-2B16-E247-A156-E198006A1AA5}">
      <dgm:prSet/>
      <dgm:spPr/>
      <dgm:t>
        <a:bodyPr/>
        <a:lstStyle/>
        <a:p>
          <a:endParaRPr lang="en-US">
            <a:latin typeface="Calibri" panose="020F0502020204030204" pitchFamily="34" charset="0"/>
            <a:cs typeface="Calibri" panose="020F0502020204030204" pitchFamily="34" charset="0"/>
          </a:endParaRPr>
        </a:p>
      </dgm:t>
    </dgm:pt>
    <dgm:pt modelId="{82165A79-93BB-3D49-80E8-BE9E6737F4B9}" type="sibTrans" cxnId="{7E7B7B4C-2B16-E247-A156-E198006A1AA5}">
      <dgm:prSet/>
      <dgm:spPr/>
      <dgm:t>
        <a:bodyPr/>
        <a:lstStyle/>
        <a:p>
          <a:endParaRPr lang="en-US">
            <a:latin typeface="Calibri" panose="020F0502020204030204" pitchFamily="34" charset="0"/>
            <a:cs typeface="Calibri" panose="020F0502020204030204" pitchFamily="34" charset="0"/>
          </a:endParaRPr>
        </a:p>
      </dgm:t>
    </dgm:pt>
    <dgm:pt modelId="{FA7A866B-63FD-654D-8CAD-C4215EE8177B}">
      <dgm:prSet phldrT="[Text]"/>
      <dgm:spPr>
        <a:solidFill>
          <a:schemeClr val="accent3"/>
        </a:solidFill>
        <a:ln>
          <a:noFill/>
        </a:ln>
      </dgm:spPr>
      <dgm:t>
        <a:bodyPr anchor="ctr"/>
        <a:lstStyle/>
        <a:p>
          <a:pPr marL="0" lvl="0" algn="l" defTabSz="889000">
            <a:lnSpc>
              <a:spcPct val="90000"/>
            </a:lnSpc>
            <a:spcBef>
              <a:spcPct val="0"/>
            </a:spcBef>
            <a:spcAft>
              <a:spcPts val="600"/>
            </a:spcAft>
            <a:buNone/>
          </a:pPr>
          <a:r>
            <a:rPr lang="en-US" sz="2000" b="1" kern="1200">
              <a:solidFill>
                <a:schemeClr val="bg1"/>
              </a:solidFill>
              <a:latin typeface="Calibri"/>
              <a:ea typeface="Calibri"/>
              <a:cs typeface="Calibri"/>
            </a:rPr>
            <a:t>Academic Standing</a:t>
          </a:r>
        </a:p>
      </dgm:t>
    </dgm:pt>
    <dgm:pt modelId="{BC64430E-6174-AE46-8ED3-500B2EBCDA16}" type="parTrans" cxnId="{44383A4D-28AE-8247-A73E-4F6CF7AB7A64}">
      <dgm:prSet/>
      <dgm:spPr/>
      <dgm:t>
        <a:bodyPr/>
        <a:lstStyle/>
        <a:p>
          <a:endParaRPr lang="en-US">
            <a:latin typeface="Calibri" panose="020F0502020204030204" pitchFamily="34" charset="0"/>
            <a:cs typeface="Calibri" panose="020F0502020204030204" pitchFamily="34" charset="0"/>
          </a:endParaRPr>
        </a:p>
      </dgm:t>
    </dgm:pt>
    <dgm:pt modelId="{7375F046-950F-774C-9AA0-97827F61DCE8}" type="sibTrans" cxnId="{44383A4D-28AE-8247-A73E-4F6CF7AB7A64}">
      <dgm:prSet/>
      <dgm:spPr>
        <a:solidFill>
          <a:schemeClr val="tx2">
            <a:lumMod val="60000"/>
            <a:lumOff val="40000"/>
          </a:schemeClr>
        </a:solidFill>
      </dgm:spPr>
      <dgm:t>
        <a:bodyPr/>
        <a:lstStyle/>
        <a:p>
          <a:endParaRPr lang="en-US">
            <a:latin typeface="Calibri" panose="020F0502020204030204" pitchFamily="34" charset="0"/>
            <a:cs typeface="Calibri" panose="020F0502020204030204" pitchFamily="34" charset="0"/>
          </a:endParaRPr>
        </a:p>
      </dgm:t>
    </dgm:pt>
    <dgm:pt modelId="{CBE6BA2D-3F7E-AA4A-8533-BBEF2252D439}">
      <dgm:prSet phldrT="[Text]" custT="1"/>
      <dgm:spPr>
        <a:solidFill>
          <a:schemeClr val="accent3"/>
        </a:solidFill>
        <a:ln>
          <a:noFill/>
        </a:ln>
      </dgm:spPr>
      <dgm:t>
        <a:bodyPr anchor="ctr"/>
        <a:lstStyle/>
        <a:p>
          <a:pPr marL="114300" lvl="1" indent="0" algn="l" defTabSz="66675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A majority of active scholars maintained good standing each term.</a:t>
          </a:r>
        </a:p>
      </dgm:t>
    </dgm:pt>
    <dgm:pt modelId="{F48EFB89-D4ED-2E43-883F-71C1099897E0}" type="parTrans" cxnId="{A14E626C-0FD3-C243-97B1-B6C41E51D951}">
      <dgm:prSet/>
      <dgm:spPr/>
      <dgm:t>
        <a:bodyPr/>
        <a:lstStyle/>
        <a:p>
          <a:endParaRPr lang="en-US">
            <a:latin typeface="Calibri" panose="020F0502020204030204" pitchFamily="34" charset="0"/>
            <a:cs typeface="Calibri" panose="020F0502020204030204" pitchFamily="34" charset="0"/>
          </a:endParaRPr>
        </a:p>
      </dgm:t>
    </dgm:pt>
    <dgm:pt modelId="{868741FD-D378-D84C-A178-FEA1F7210734}" type="sibTrans" cxnId="{A14E626C-0FD3-C243-97B1-B6C41E51D951}">
      <dgm:prSet/>
      <dgm:spPr/>
      <dgm:t>
        <a:bodyPr/>
        <a:lstStyle/>
        <a:p>
          <a:endParaRPr lang="en-US">
            <a:latin typeface="Calibri" panose="020F0502020204030204" pitchFamily="34" charset="0"/>
            <a:cs typeface="Calibri" panose="020F0502020204030204" pitchFamily="34" charset="0"/>
          </a:endParaRPr>
        </a:p>
      </dgm:t>
    </dgm:pt>
    <dgm:pt modelId="{A77D311A-45F8-D940-93D2-0242E23FF45B}">
      <dgm:prSet phldrT="[Text]" custT="1"/>
      <dgm:spPr>
        <a:solidFill>
          <a:schemeClr val="accent5"/>
        </a:solidFill>
        <a:ln>
          <a:noFill/>
        </a:ln>
      </dgm:spPr>
      <dgm:t>
        <a:bodyPr anchor="ctr"/>
        <a:lstStyle/>
        <a:p>
          <a:pPr marL="0" lvl="0" indent="0" algn="l" defTabSz="844550">
            <a:lnSpc>
              <a:spcPct val="90000"/>
            </a:lnSpc>
            <a:spcBef>
              <a:spcPct val="0"/>
            </a:spcBef>
            <a:spcAft>
              <a:spcPts val="600"/>
            </a:spcAft>
            <a:buNone/>
          </a:pPr>
          <a:r>
            <a:rPr lang="en-US" sz="1900" b="1" kern="1200">
              <a:solidFill>
                <a:schemeClr val="tx1"/>
              </a:solidFill>
              <a:latin typeface="Calibri"/>
              <a:ea typeface="+mn-ea"/>
              <a:cs typeface="Calibri"/>
            </a:rPr>
            <a:t>Course Success</a:t>
          </a:r>
        </a:p>
      </dgm:t>
    </dgm:pt>
    <dgm:pt modelId="{45F4ED3F-48C2-4E4B-AFA4-872F85E87D7C}" type="parTrans" cxnId="{208BAFF0-AA69-6F43-B71E-444AD1A423E0}">
      <dgm:prSet/>
      <dgm:spPr/>
      <dgm:t>
        <a:bodyPr/>
        <a:lstStyle/>
        <a:p>
          <a:endParaRPr lang="en-US">
            <a:latin typeface="Calibri" panose="020F0502020204030204" pitchFamily="34" charset="0"/>
            <a:cs typeface="Calibri" panose="020F0502020204030204" pitchFamily="34" charset="0"/>
          </a:endParaRPr>
        </a:p>
      </dgm:t>
    </dgm:pt>
    <dgm:pt modelId="{AA0CE96B-86E6-134D-B81D-9AAE3C4309A9}" type="sibTrans" cxnId="{208BAFF0-AA69-6F43-B71E-444AD1A423E0}">
      <dgm:prSet/>
      <dgm:spPr/>
      <dgm:t>
        <a:bodyPr/>
        <a:lstStyle/>
        <a:p>
          <a:endParaRPr lang="en-US">
            <a:latin typeface="Calibri" panose="020F0502020204030204" pitchFamily="34" charset="0"/>
            <a:cs typeface="Calibri" panose="020F0502020204030204" pitchFamily="34" charset="0"/>
          </a:endParaRPr>
        </a:p>
      </dgm:t>
    </dgm:pt>
    <dgm:pt modelId="{6AFEBB9E-C279-0749-8416-1E274A67F219}">
      <dgm:prSet phldrT="[Text]" custT="1"/>
      <dgm:spPr>
        <a:solidFill>
          <a:schemeClr val="accent5"/>
        </a:solidFill>
        <a:ln>
          <a:noFill/>
        </a:ln>
      </dgm:spPr>
      <dgm:t>
        <a:bodyPr anchor="ctr"/>
        <a:lstStyle/>
        <a:p>
          <a:pPr marL="114300" lvl="1" indent="0" algn="l" defTabSz="666750">
            <a:lnSpc>
              <a:spcPct val="90000"/>
            </a:lnSpc>
            <a:spcBef>
              <a:spcPct val="0"/>
            </a:spcBef>
            <a:spcAft>
              <a:spcPct val="15000"/>
            </a:spcAft>
            <a:buFont typeface="Arial" panose="020B0604020202020204" pitchFamily="34" charset="0"/>
            <a:buNone/>
          </a:pPr>
          <a:r>
            <a:rPr lang="en-US" sz="1500" kern="1200">
              <a:solidFill>
                <a:schemeClr val="tx1"/>
              </a:solidFill>
              <a:latin typeface="Calibri"/>
              <a:ea typeface="Calibri"/>
              <a:cs typeface="Calibri"/>
            </a:rPr>
            <a:t>In Spring 2025, 58% passed all attempted credits.</a:t>
          </a:r>
        </a:p>
      </dgm:t>
    </dgm:pt>
    <dgm:pt modelId="{E17CFD62-53F9-5146-BC20-34D47039943A}" type="parTrans" cxnId="{8E961C6C-489C-3E45-9455-5B5330CD47FE}">
      <dgm:prSet/>
      <dgm:spPr/>
      <dgm:t>
        <a:bodyPr/>
        <a:lstStyle/>
        <a:p>
          <a:endParaRPr lang="en-US">
            <a:latin typeface="Calibri" panose="020F0502020204030204" pitchFamily="34" charset="0"/>
            <a:cs typeface="Calibri" panose="020F0502020204030204" pitchFamily="34" charset="0"/>
          </a:endParaRPr>
        </a:p>
      </dgm:t>
    </dgm:pt>
    <dgm:pt modelId="{8B7ECD7D-910D-154B-B2E6-054DBC8A1C3D}" type="sibTrans" cxnId="{8E961C6C-489C-3E45-9455-5B5330CD47FE}">
      <dgm:prSet/>
      <dgm:spPr/>
      <dgm:t>
        <a:bodyPr/>
        <a:lstStyle/>
        <a:p>
          <a:endParaRPr lang="en-US">
            <a:latin typeface="Calibri" panose="020F0502020204030204" pitchFamily="34" charset="0"/>
            <a:cs typeface="Calibri" panose="020F0502020204030204" pitchFamily="34" charset="0"/>
          </a:endParaRPr>
        </a:p>
      </dgm:t>
    </dgm:pt>
    <dgm:pt modelId="{7E587525-8200-C54D-8502-45BC55FDA7CC}">
      <dgm:prSet phldrT="[Text]"/>
      <dgm:spPr>
        <a:solidFill>
          <a:schemeClr val="accent2"/>
        </a:solidFill>
        <a:ln>
          <a:noFill/>
        </a:ln>
      </dgm:spPr>
      <dgm:t>
        <a:bodyPr anchor="ctr"/>
        <a:lstStyle/>
        <a:p>
          <a:pPr marL="0" lvl="0" algn="l" defTabSz="844550">
            <a:lnSpc>
              <a:spcPct val="90000"/>
            </a:lnSpc>
            <a:spcBef>
              <a:spcPct val="0"/>
            </a:spcBef>
            <a:spcAft>
              <a:spcPts val="600"/>
            </a:spcAft>
            <a:buNone/>
          </a:pPr>
          <a:r>
            <a:rPr lang="en-US" sz="1900" b="1" kern="1200">
              <a:solidFill>
                <a:schemeClr val="bg1"/>
              </a:solidFill>
              <a:latin typeface="Calibri"/>
              <a:ea typeface="Calibri"/>
              <a:cs typeface="Calibri"/>
            </a:rPr>
            <a:t>Continued Enrollment</a:t>
          </a:r>
        </a:p>
      </dgm:t>
    </dgm:pt>
    <dgm:pt modelId="{2AF093FE-6915-B040-8123-860D028C8012}" type="sibTrans" cxnId="{202DF2D0-3C35-5848-8E1F-6A4C840D0676}">
      <dgm:prSet/>
      <dgm:spPr>
        <a:solidFill>
          <a:srgbClr val="5BA1AC"/>
        </a:solidFill>
      </dgm:spPr>
      <dgm:t>
        <a:bodyPr/>
        <a:lstStyle/>
        <a:p>
          <a:endParaRPr lang="en-US">
            <a:latin typeface="Calibri" panose="020F0502020204030204" pitchFamily="34" charset="0"/>
            <a:cs typeface="Calibri" panose="020F0502020204030204" pitchFamily="34" charset="0"/>
          </a:endParaRPr>
        </a:p>
      </dgm:t>
    </dgm:pt>
    <dgm:pt modelId="{057770D4-CC34-C741-8B1E-1710FEBACE53}" type="parTrans" cxnId="{202DF2D0-3C35-5848-8E1F-6A4C840D0676}">
      <dgm:prSet/>
      <dgm:spPr/>
      <dgm:t>
        <a:bodyPr/>
        <a:lstStyle/>
        <a:p>
          <a:endParaRPr lang="en-US">
            <a:latin typeface="Calibri" panose="020F0502020204030204" pitchFamily="34" charset="0"/>
            <a:cs typeface="Calibri" panose="020F0502020204030204" pitchFamily="34" charset="0"/>
          </a:endParaRPr>
        </a:p>
      </dgm:t>
    </dgm:pt>
    <dgm:pt modelId="{8D9605BA-0BCA-2E40-B4FE-0D58572E230F}" type="pres">
      <dgm:prSet presAssocID="{4C4A08DD-9928-8C43-978A-1E49146FF3F6}" presName="Name0" presStyleCnt="0">
        <dgm:presLayoutVars>
          <dgm:dir/>
          <dgm:resizeHandles val="exact"/>
        </dgm:presLayoutVars>
      </dgm:prSet>
      <dgm:spPr/>
    </dgm:pt>
    <dgm:pt modelId="{07669F93-D8FB-B34A-A13F-2ABDA603C68F}" type="pres">
      <dgm:prSet presAssocID="{0C18C91C-8CDF-1949-AA7A-9B6AEF9D8F8C}" presName="composite" presStyleCnt="0"/>
      <dgm:spPr/>
    </dgm:pt>
    <dgm:pt modelId="{9991DC70-43AD-044A-A34C-DDEE679E3D53}" type="pres">
      <dgm:prSet presAssocID="{0C18C91C-8CDF-1949-AA7A-9B6AEF9D8F8C}" presName="rect1" presStyleLbl="trAlignAcc1" presStyleIdx="0" presStyleCnt="5">
        <dgm:presLayoutVars>
          <dgm:bulletEnabled val="1"/>
        </dgm:presLayoutVars>
      </dgm:prSet>
      <dgm:spPr/>
    </dgm:pt>
    <dgm:pt modelId="{D1D141B9-2F21-4E4E-B096-67E595A3C118}" type="pres">
      <dgm:prSet presAssocID="{0C18C91C-8CDF-1949-AA7A-9B6AEF9D8F8C}" presName="rect2" presStyleLbl="fgImgPlace1" presStyleIdx="0" presStyleCnt="5" custScaleX="95996" custScaleY="99816" custLinFactNeighborX="-1121" custLinFactNeighborY="133"/>
      <dgm:spPr>
        <a:solidFill>
          <a:schemeClr val="tx1"/>
        </a:solidFill>
        <a:ln>
          <a:noFill/>
        </a:ln>
      </dgm:spPr>
    </dgm:pt>
    <dgm:pt modelId="{8B304AB1-0D7E-2047-B33B-3D62E7A33C52}" type="pres">
      <dgm:prSet presAssocID="{4843AB06-47B9-7841-A219-A301996ACAA0}" presName="sibTrans" presStyleCnt="0"/>
      <dgm:spPr/>
    </dgm:pt>
    <dgm:pt modelId="{0510BE2F-6479-A64B-8E4B-6EBB134A6274}" type="pres">
      <dgm:prSet presAssocID="{125DD7EA-F1EC-BA4B-AB33-5F3AA72CB254}" presName="composite" presStyleCnt="0"/>
      <dgm:spPr/>
    </dgm:pt>
    <dgm:pt modelId="{CC9C6582-A9C9-3044-98E1-65683AE008CD}" type="pres">
      <dgm:prSet presAssocID="{125DD7EA-F1EC-BA4B-AB33-5F3AA72CB254}" presName="rect1" presStyleLbl="trAlignAcc1" presStyleIdx="1" presStyleCnt="5">
        <dgm:presLayoutVars>
          <dgm:bulletEnabled val="1"/>
        </dgm:presLayoutVars>
      </dgm:prSet>
      <dgm:spPr/>
    </dgm:pt>
    <dgm:pt modelId="{65B25536-D134-504C-8A42-CD5E6015996F}" type="pres">
      <dgm:prSet presAssocID="{125DD7EA-F1EC-BA4B-AB33-5F3AA72CB254}" presName="rect2" presStyleLbl="fgImgPlace1" presStyleIdx="1" presStyleCnt="5"/>
      <dgm:spPr>
        <a:solidFill>
          <a:schemeClr val="tx1"/>
        </a:solidFill>
        <a:ln>
          <a:noFill/>
        </a:ln>
      </dgm:spPr>
    </dgm:pt>
    <dgm:pt modelId="{0A4B4A87-F2BF-6948-A814-ABB9A4B96D06}" type="pres">
      <dgm:prSet presAssocID="{B45A3608-AE75-754B-9482-E7F024424CC8}" presName="sibTrans" presStyleCnt="0"/>
      <dgm:spPr/>
    </dgm:pt>
    <dgm:pt modelId="{B2D27F59-A411-D04B-9133-05488CFFBF1D}" type="pres">
      <dgm:prSet presAssocID="{7E587525-8200-C54D-8502-45BC55FDA7CC}" presName="composite" presStyleCnt="0"/>
      <dgm:spPr/>
    </dgm:pt>
    <dgm:pt modelId="{D0B8A4C6-21CE-E347-80B9-816BEE0ED8D7}" type="pres">
      <dgm:prSet presAssocID="{7E587525-8200-C54D-8502-45BC55FDA7CC}" presName="rect1" presStyleLbl="trAlignAcc1" presStyleIdx="2" presStyleCnt="5">
        <dgm:presLayoutVars>
          <dgm:bulletEnabled val="1"/>
        </dgm:presLayoutVars>
      </dgm:prSet>
      <dgm:spPr/>
    </dgm:pt>
    <dgm:pt modelId="{EFE6C384-DC23-9C4F-8C35-43E1BA95CED5}" type="pres">
      <dgm:prSet presAssocID="{7E587525-8200-C54D-8502-45BC55FDA7CC}" presName="rect2" presStyleLbl="fgImgPlace1" presStyleIdx="2" presStyleCnt="5"/>
      <dgm:spPr>
        <a:solidFill>
          <a:schemeClr val="tx1"/>
        </a:solidFill>
        <a:ln>
          <a:noFill/>
        </a:ln>
      </dgm:spPr>
    </dgm:pt>
    <dgm:pt modelId="{A4AEAFFF-4EC2-CA43-8702-936AEE184599}" type="pres">
      <dgm:prSet presAssocID="{2AF093FE-6915-B040-8123-860D028C8012}" presName="sibTrans" presStyleCnt="0"/>
      <dgm:spPr/>
    </dgm:pt>
    <dgm:pt modelId="{538191C4-F48D-0745-BAF7-FA558FE8E04F}" type="pres">
      <dgm:prSet presAssocID="{FA7A866B-63FD-654D-8CAD-C4215EE8177B}" presName="composite" presStyleCnt="0"/>
      <dgm:spPr/>
    </dgm:pt>
    <dgm:pt modelId="{7C34DDDC-6AC4-D440-9BDC-1703D462071A}" type="pres">
      <dgm:prSet presAssocID="{FA7A866B-63FD-654D-8CAD-C4215EE8177B}" presName="rect1" presStyleLbl="trAlignAcc1" presStyleIdx="3" presStyleCnt="5">
        <dgm:presLayoutVars>
          <dgm:bulletEnabled val="1"/>
        </dgm:presLayoutVars>
      </dgm:prSet>
      <dgm:spPr/>
    </dgm:pt>
    <dgm:pt modelId="{4BC57A47-2474-BB40-BF65-0E956DD4D55F}" type="pres">
      <dgm:prSet presAssocID="{FA7A866B-63FD-654D-8CAD-C4215EE8177B}" presName="rect2" presStyleLbl="fgImgPlace1" presStyleIdx="3" presStyleCnt="5"/>
      <dgm:spPr>
        <a:solidFill>
          <a:schemeClr val="tx1"/>
        </a:solidFill>
        <a:ln>
          <a:noFill/>
        </a:ln>
      </dgm:spPr>
    </dgm:pt>
    <dgm:pt modelId="{82B50EB3-4C3E-1D40-A20D-011D1332A18D}" type="pres">
      <dgm:prSet presAssocID="{7375F046-950F-774C-9AA0-97827F61DCE8}" presName="sibTrans" presStyleCnt="0"/>
      <dgm:spPr/>
    </dgm:pt>
    <dgm:pt modelId="{3B4DE5C7-360E-2B4E-986C-2FCE482F8184}" type="pres">
      <dgm:prSet presAssocID="{A77D311A-45F8-D940-93D2-0242E23FF45B}" presName="composite" presStyleCnt="0"/>
      <dgm:spPr/>
    </dgm:pt>
    <dgm:pt modelId="{A02ECB50-87EF-274C-830F-C3D649F1B05E}" type="pres">
      <dgm:prSet presAssocID="{A77D311A-45F8-D940-93D2-0242E23FF45B}" presName="rect1" presStyleLbl="trAlignAcc1" presStyleIdx="4" presStyleCnt="5">
        <dgm:presLayoutVars>
          <dgm:bulletEnabled val="1"/>
        </dgm:presLayoutVars>
      </dgm:prSet>
      <dgm:spPr/>
    </dgm:pt>
    <dgm:pt modelId="{AC5757E7-A0A2-4D41-8284-B4C9EDB5CAD5}" type="pres">
      <dgm:prSet presAssocID="{A77D311A-45F8-D940-93D2-0242E23FF45B}" presName="rect2" presStyleLbl="fgImgPlace1" presStyleIdx="4" presStyleCnt="5"/>
      <dgm:spPr>
        <a:solidFill>
          <a:schemeClr val="tx1"/>
        </a:solidFill>
        <a:ln>
          <a:noFill/>
        </a:ln>
      </dgm:spPr>
    </dgm:pt>
  </dgm:ptLst>
  <dgm:cxnLst>
    <dgm:cxn modelId="{4BF8C327-6872-DE48-8DB9-3D888E21558D}" type="presOf" srcId="{7E587525-8200-C54D-8502-45BC55FDA7CC}" destId="{D0B8A4C6-21CE-E347-80B9-816BEE0ED8D7}" srcOrd="0" destOrd="0" presId="urn:microsoft.com/office/officeart/2008/layout/PictureStrips"/>
    <dgm:cxn modelId="{9663C933-7B8B-A84E-B24A-72930FDCD7AC}" srcId="{125DD7EA-F1EC-BA4B-AB33-5F3AA72CB254}" destId="{C959B949-8976-9C4A-8146-31A2879FF5D5}" srcOrd="0" destOrd="0" parTransId="{4122631F-E342-7047-958C-BE81497A307C}" sibTransId="{47D70C26-C627-9741-A85C-B0A63E6CED2C}"/>
    <dgm:cxn modelId="{9470313A-F972-DA48-9BD1-1C3F0A47423E}" type="presOf" srcId="{6AFEBB9E-C279-0749-8416-1E274A67F219}" destId="{A02ECB50-87EF-274C-830F-C3D649F1B05E}" srcOrd="0" destOrd="1" presId="urn:microsoft.com/office/officeart/2008/layout/PictureStrips"/>
    <dgm:cxn modelId="{1ECA275F-BC82-A74A-AF4C-59F5B06FCDC8}" srcId="{0C18C91C-8CDF-1949-AA7A-9B6AEF9D8F8C}" destId="{CA773392-9B8D-0C4A-9CD8-B25751F744C0}" srcOrd="0" destOrd="0" parTransId="{3A48F8C6-DE03-2D46-AC6D-53328BF8991C}" sibTransId="{F7D76F6F-90D0-A745-B4C7-20862494650D}"/>
    <dgm:cxn modelId="{5D532B41-FA66-6944-8954-7172503BC0D0}" type="presOf" srcId="{125DD7EA-F1EC-BA4B-AB33-5F3AA72CB254}" destId="{CC9C6582-A9C9-3044-98E1-65683AE008CD}" srcOrd="0" destOrd="0" presId="urn:microsoft.com/office/officeart/2008/layout/PictureStrips"/>
    <dgm:cxn modelId="{D03DA242-09EA-5741-9657-E5AD6285B60C}" type="presOf" srcId="{4C4A08DD-9928-8C43-978A-1E49146FF3F6}" destId="{8D9605BA-0BCA-2E40-B4FE-0D58572E230F}" srcOrd="0" destOrd="0" presId="urn:microsoft.com/office/officeart/2008/layout/PictureStrips"/>
    <dgm:cxn modelId="{823C6668-1192-484C-B677-87EE46AF22DE}" type="presOf" srcId="{CBE6BA2D-3F7E-AA4A-8533-BBEF2252D439}" destId="{7C34DDDC-6AC4-D440-9BDC-1703D462071A}" srcOrd="0" destOrd="1" presId="urn:microsoft.com/office/officeart/2008/layout/PictureStrips"/>
    <dgm:cxn modelId="{8E961C6C-489C-3E45-9455-5B5330CD47FE}" srcId="{A77D311A-45F8-D940-93D2-0242E23FF45B}" destId="{6AFEBB9E-C279-0749-8416-1E274A67F219}" srcOrd="0" destOrd="0" parTransId="{E17CFD62-53F9-5146-BC20-34D47039943A}" sibTransId="{8B7ECD7D-910D-154B-B2E6-054DBC8A1C3D}"/>
    <dgm:cxn modelId="{DF965B4C-63C1-304F-980E-CBAAED785C31}" type="presOf" srcId="{43A6E4B7-5ECC-9146-BC11-4DCE9D991B01}" destId="{D0B8A4C6-21CE-E347-80B9-816BEE0ED8D7}" srcOrd="0" destOrd="1" presId="urn:microsoft.com/office/officeart/2008/layout/PictureStrips"/>
    <dgm:cxn modelId="{A14E626C-0FD3-C243-97B1-B6C41E51D951}" srcId="{FA7A866B-63FD-654D-8CAD-C4215EE8177B}" destId="{CBE6BA2D-3F7E-AA4A-8533-BBEF2252D439}" srcOrd="0" destOrd="0" parTransId="{F48EFB89-D4ED-2E43-883F-71C1099897E0}" sibTransId="{868741FD-D378-D84C-A178-FEA1F7210734}"/>
    <dgm:cxn modelId="{7E7B7B4C-2B16-E247-A156-E198006A1AA5}" srcId="{7E587525-8200-C54D-8502-45BC55FDA7CC}" destId="{43A6E4B7-5ECC-9146-BC11-4DCE9D991B01}" srcOrd="0" destOrd="0" parTransId="{2883B65D-5F74-4C41-9EEA-3E89AAA6A8AE}" sibTransId="{82165A79-93BB-3D49-80E8-BE9E6737F4B9}"/>
    <dgm:cxn modelId="{44383A4D-28AE-8247-A73E-4F6CF7AB7A64}" srcId="{4C4A08DD-9928-8C43-978A-1E49146FF3F6}" destId="{FA7A866B-63FD-654D-8CAD-C4215EE8177B}" srcOrd="3" destOrd="0" parTransId="{BC64430E-6174-AE46-8ED3-500B2EBCDA16}" sibTransId="{7375F046-950F-774C-9AA0-97827F61DCE8}"/>
    <dgm:cxn modelId="{03371980-23DE-9A48-8530-86CFF69C8B7F}" type="presOf" srcId="{A77D311A-45F8-D940-93D2-0242E23FF45B}" destId="{A02ECB50-87EF-274C-830F-C3D649F1B05E}" srcOrd="0" destOrd="0" presId="urn:microsoft.com/office/officeart/2008/layout/PictureStrips"/>
    <dgm:cxn modelId="{26FE8394-7A05-524C-87FF-D9532E630651}" type="presOf" srcId="{C959B949-8976-9C4A-8146-31A2879FF5D5}" destId="{CC9C6582-A9C9-3044-98E1-65683AE008CD}" srcOrd="0" destOrd="1" presId="urn:microsoft.com/office/officeart/2008/layout/PictureStrips"/>
    <dgm:cxn modelId="{64626597-4665-2A42-A7B4-54E633D2CD47}" srcId="{4C4A08DD-9928-8C43-978A-1E49146FF3F6}" destId="{0C18C91C-8CDF-1949-AA7A-9B6AEF9D8F8C}" srcOrd="0" destOrd="0" parTransId="{E7EA0E5C-1E9B-AB40-8EE4-72DEB2E85DB4}" sibTransId="{4843AB06-47B9-7841-A219-A301996ACAA0}"/>
    <dgm:cxn modelId="{A5C30EA2-AF5B-0843-90BB-750F5839C45D}" srcId="{4C4A08DD-9928-8C43-978A-1E49146FF3F6}" destId="{125DD7EA-F1EC-BA4B-AB33-5F3AA72CB254}" srcOrd="1" destOrd="0" parTransId="{38DE755C-9EF4-C546-8E76-FE9EF02B092B}" sibTransId="{B45A3608-AE75-754B-9482-E7F024424CC8}"/>
    <dgm:cxn modelId="{202DF2D0-3C35-5848-8E1F-6A4C840D0676}" srcId="{4C4A08DD-9928-8C43-978A-1E49146FF3F6}" destId="{7E587525-8200-C54D-8502-45BC55FDA7CC}" srcOrd="2" destOrd="0" parTransId="{057770D4-CC34-C741-8B1E-1710FEBACE53}" sibTransId="{2AF093FE-6915-B040-8123-860D028C8012}"/>
    <dgm:cxn modelId="{3F180CD5-7920-CE4F-9F9E-134D86EFD84C}" type="presOf" srcId="{0C18C91C-8CDF-1949-AA7A-9B6AEF9D8F8C}" destId="{9991DC70-43AD-044A-A34C-DDEE679E3D53}" srcOrd="0" destOrd="0" presId="urn:microsoft.com/office/officeart/2008/layout/PictureStrips"/>
    <dgm:cxn modelId="{8BE204E3-23B9-D046-8FA7-8A8A45CAA0C1}" type="presOf" srcId="{FA7A866B-63FD-654D-8CAD-C4215EE8177B}" destId="{7C34DDDC-6AC4-D440-9BDC-1703D462071A}" srcOrd="0" destOrd="0" presId="urn:microsoft.com/office/officeart/2008/layout/PictureStrips"/>
    <dgm:cxn modelId="{2B2E77ED-EEDF-8D43-86B8-145EB7CD36AE}" type="presOf" srcId="{CA773392-9B8D-0C4A-9CD8-B25751F744C0}" destId="{9991DC70-43AD-044A-A34C-DDEE679E3D53}" srcOrd="0" destOrd="1" presId="urn:microsoft.com/office/officeart/2008/layout/PictureStrips"/>
    <dgm:cxn modelId="{208BAFF0-AA69-6F43-B71E-444AD1A423E0}" srcId="{4C4A08DD-9928-8C43-978A-1E49146FF3F6}" destId="{A77D311A-45F8-D940-93D2-0242E23FF45B}" srcOrd="4" destOrd="0" parTransId="{45F4ED3F-48C2-4E4B-AFA4-872F85E87D7C}" sibTransId="{AA0CE96B-86E6-134D-B81D-9AAE3C4309A9}"/>
    <dgm:cxn modelId="{97A25D5A-C88C-3F4E-970D-30922FD45A37}" type="presParOf" srcId="{8D9605BA-0BCA-2E40-B4FE-0D58572E230F}" destId="{07669F93-D8FB-B34A-A13F-2ABDA603C68F}" srcOrd="0" destOrd="0" presId="urn:microsoft.com/office/officeart/2008/layout/PictureStrips"/>
    <dgm:cxn modelId="{8837941F-DC35-FF41-9F87-C2850165DAEC}" type="presParOf" srcId="{07669F93-D8FB-B34A-A13F-2ABDA603C68F}" destId="{9991DC70-43AD-044A-A34C-DDEE679E3D53}" srcOrd="0" destOrd="0" presId="urn:microsoft.com/office/officeart/2008/layout/PictureStrips"/>
    <dgm:cxn modelId="{8ACCAFFB-8E81-9240-B9CA-A6ACBDBFA6A4}" type="presParOf" srcId="{07669F93-D8FB-B34A-A13F-2ABDA603C68F}" destId="{D1D141B9-2F21-4E4E-B096-67E595A3C118}" srcOrd="1" destOrd="0" presId="urn:microsoft.com/office/officeart/2008/layout/PictureStrips"/>
    <dgm:cxn modelId="{33F97EB5-5938-844F-8C2A-989DD20D17ED}" type="presParOf" srcId="{8D9605BA-0BCA-2E40-B4FE-0D58572E230F}" destId="{8B304AB1-0D7E-2047-B33B-3D62E7A33C52}" srcOrd="1" destOrd="0" presId="urn:microsoft.com/office/officeart/2008/layout/PictureStrips"/>
    <dgm:cxn modelId="{5B6D1AB3-0030-F745-845D-BEA59BBB0516}" type="presParOf" srcId="{8D9605BA-0BCA-2E40-B4FE-0D58572E230F}" destId="{0510BE2F-6479-A64B-8E4B-6EBB134A6274}" srcOrd="2" destOrd="0" presId="urn:microsoft.com/office/officeart/2008/layout/PictureStrips"/>
    <dgm:cxn modelId="{8F195DE4-C2FD-BF43-ADB8-1808C68318E3}" type="presParOf" srcId="{0510BE2F-6479-A64B-8E4B-6EBB134A6274}" destId="{CC9C6582-A9C9-3044-98E1-65683AE008CD}" srcOrd="0" destOrd="0" presId="urn:microsoft.com/office/officeart/2008/layout/PictureStrips"/>
    <dgm:cxn modelId="{B3B4439E-6A4B-0A42-A99D-90570C8E50B1}" type="presParOf" srcId="{0510BE2F-6479-A64B-8E4B-6EBB134A6274}" destId="{65B25536-D134-504C-8A42-CD5E6015996F}" srcOrd="1" destOrd="0" presId="urn:microsoft.com/office/officeart/2008/layout/PictureStrips"/>
    <dgm:cxn modelId="{402950FF-3997-FC44-B42B-57FB638A203D}" type="presParOf" srcId="{8D9605BA-0BCA-2E40-B4FE-0D58572E230F}" destId="{0A4B4A87-F2BF-6948-A814-ABB9A4B96D06}" srcOrd="3" destOrd="0" presId="urn:microsoft.com/office/officeart/2008/layout/PictureStrips"/>
    <dgm:cxn modelId="{FC092D1B-D12F-F149-AB05-F50FDE3C3511}" type="presParOf" srcId="{8D9605BA-0BCA-2E40-B4FE-0D58572E230F}" destId="{B2D27F59-A411-D04B-9133-05488CFFBF1D}" srcOrd="4" destOrd="0" presId="urn:microsoft.com/office/officeart/2008/layout/PictureStrips"/>
    <dgm:cxn modelId="{04CEE36E-8368-4340-9972-1BC844B865A5}" type="presParOf" srcId="{B2D27F59-A411-D04B-9133-05488CFFBF1D}" destId="{D0B8A4C6-21CE-E347-80B9-816BEE0ED8D7}" srcOrd="0" destOrd="0" presId="urn:microsoft.com/office/officeart/2008/layout/PictureStrips"/>
    <dgm:cxn modelId="{A49C0AB3-3683-D64C-953C-19D0E4ADB3B9}" type="presParOf" srcId="{B2D27F59-A411-D04B-9133-05488CFFBF1D}" destId="{EFE6C384-DC23-9C4F-8C35-43E1BA95CED5}" srcOrd="1" destOrd="0" presId="urn:microsoft.com/office/officeart/2008/layout/PictureStrips"/>
    <dgm:cxn modelId="{94A70F08-CD77-094E-9E3C-9C94210DC421}" type="presParOf" srcId="{8D9605BA-0BCA-2E40-B4FE-0D58572E230F}" destId="{A4AEAFFF-4EC2-CA43-8702-936AEE184599}" srcOrd="5" destOrd="0" presId="urn:microsoft.com/office/officeart/2008/layout/PictureStrips"/>
    <dgm:cxn modelId="{32C740F3-5927-2B47-8543-68EBF4718E6A}" type="presParOf" srcId="{8D9605BA-0BCA-2E40-B4FE-0D58572E230F}" destId="{538191C4-F48D-0745-BAF7-FA558FE8E04F}" srcOrd="6" destOrd="0" presId="urn:microsoft.com/office/officeart/2008/layout/PictureStrips"/>
    <dgm:cxn modelId="{7EB968DB-AECE-3841-A1AF-588AB60311B5}" type="presParOf" srcId="{538191C4-F48D-0745-BAF7-FA558FE8E04F}" destId="{7C34DDDC-6AC4-D440-9BDC-1703D462071A}" srcOrd="0" destOrd="0" presId="urn:microsoft.com/office/officeart/2008/layout/PictureStrips"/>
    <dgm:cxn modelId="{E70E66E6-5FDE-3246-B524-914B2141AAAE}" type="presParOf" srcId="{538191C4-F48D-0745-BAF7-FA558FE8E04F}" destId="{4BC57A47-2474-BB40-BF65-0E956DD4D55F}" srcOrd="1" destOrd="0" presId="urn:microsoft.com/office/officeart/2008/layout/PictureStrips"/>
    <dgm:cxn modelId="{E9003EAB-AC07-6F40-96A7-ED0D5A3CDC9A}" type="presParOf" srcId="{8D9605BA-0BCA-2E40-B4FE-0D58572E230F}" destId="{82B50EB3-4C3E-1D40-A20D-011D1332A18D}" srcOrd="7" destOrd="0" presId="urn:microsoft.com/office/officeart/2008/layout/PictureStrips"/>
    <dgm:cxn modelId="{4FF3EAC6-6932-4342-A81B-59049F7C074A}" type="presParOf" srcId="{8D9605BA-0BCA-2E40-B4FE-0D58572E230F}" destId="{3B4DE5C7-360E-2B4E-986C-2FCE482F8184}" srcOrd="8" destOrd="0" presId="urn:microsoft.com/office/officeart/2008/layout/PictureStrips"/>
    <dgm:cxn modelId="{C09D7452-2FD7-A143-B2B6-6C8D615BDD14}" type="presParOf" srcId="{3B4DE5C7-360E-2B4E-986C-2FCE482F8184}" destId="{A02ECB50-87EF-274C-830F-C3D649F1B05E}" srcOrd="0" destOrd="0" presId="urn:microsoft.com/office/officeart/2008/layout/PictureStrips"/>
    <dgm:cxn modelId="{7025D1B8-430F-B946-A1AD-D5F4CE7CA0B4}" type="presParOf" srcId="{3B4DE5C7-360E-2B4E-986C-2FCE482F8184}" destId="{AC5757E7-A0A2-4D41-8284-B4C9EDB5CAD5}"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1DC70-43AD-044A-A34C-DDEE679E3D53}">
      <dsp:nvSpPr>
        <dsp:cNvPr id="0" name=""/>
        <dsp:cNvSpPr/>
      </dsp:nvSpPr>
      <dsp:spPr>
        <a:xfrm>
          <a:off x="1573898" y="204020"/>
          <a:ext cx="3908631" cy="1221447"/>
        </a:xfrm>
        <a:prstGeom prst="rect">
          <a:avLst/>
        </a:prstGeom>
        <a:solidFill>
          <a:schemeClr val="accent6"/>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7327" tIns="57150" rIns="57150" bIns="57150"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bg1"/>
              </a:solidFill>
              <a:latin typeface="Calibri"/>
              <a:ea typeface="Calibri"/>
              <a:cs typeface="Calibri"/>
            </a:rPr>
            <a:t>Credit Load</a:t>
          </a:r>
        </a:p>
        <a:p>
          <a:pPr marL="114300" lvl="1" indent="0" algn="l" defTabSz="66675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Most active scholars enrolled in</a:t>
          </a:r>
          <a:br>
            <a:rPr lang="en-US" sz="1500" kern="1200">
              <a:solidFill>
                <a:srgbClr val="FFFFFF"/>
              </a:solidFill>
              <a:latin typeface="Calibri"/>
              <a:ea typeface="+mn-ea"/>
              <a:cs typeface="Calibri"/>
            </a:rPr>
          </a:br>
          <a:r>
            <a:rPr lang="en-US" sz="1500" kern="1200">
              <a:solidFill>
                <a:srgbClr val="FFFFFF"/>
              </a:solidFill>
              <a:latin typeface="Calibri"/>
              <a:ea typeface="+mn-ea"/>
              <a:cs typeface="Calibri"/>
            </a:rPr>
            <a:t>12+ credits, signaling strong </a:t>
          </a:r>
          <a:br>
            <a:rPr lang="en-US" sz="1500" kern="1200">
              <a:solidFill>
                <a:srgbClr val="FFFFFF"/>
              </a:solidFill>
              <a:latin typeface="Calibri"/>
              <a:ea typeface="+mn-ea"/>
              <a:cs typeface="Calibri"/>
            </a:rPr>
          </a:br>
          <a:r>
            <a:rPr lang="en-US" sz="1500" kern="1200">
              <a:solidFill>
                <a:srgbClr val="FFFFFF"/>
              </a:solidFill>
              <a:latin typeface="Calibri"/>
              <a:ea typeface="+mn-ea"/>
              <a:cs typeface="Calibri"/>
            </a:rPr>
            <a:t>course engagement.</a:t>
          </a:r>
        </a:p>
      </dsp:txBody>
      <dsp:txXfrm>
        <a:off x="1573898" y="204020"/>
        <a:ext cx="3908631" cy="1221447"/>
      </dsp:txXfrm>
    </dsp:sp>
    <dsp:sp modelId="{D1D141B9-2F21-4E4E-B096-67E595A3C118}">
      <dsp:nvSpPr>
        <dsp:cNvPr id="0" name=""/>
        <dsp:cNvSpPr/>
      </dsp:nvSpPr>
      <dsp:spPr>
        <a:xfrm>
          <a:off x="1418571" y="30474"/>
          <a:ext cx="820778" cy="1280159"/>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C9C6582-A9C9-3044-98E1-65683AE008CD}">
      <dsp:nvSpPr>
        <dsp:cNvPr id="0" name=""/>
        <dsp:cNvSpPr/>
      </dsp:nvSpPr>
      <dsp:spPr>
        <a:xfrm>
          <a:off x="5810824" y="204610"/>
          <a:ext cx="3908631" cy="1221447"/>
        </a:xfrm>
        <a:prstGeom prst="rect">
          <a:avLst/>
        </a:prstGeom>
        <a:solidFill>
          <a:schemeClr val="accent4"/>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7327" tIns="57150" rIns="57150" bIns="57150" numCol="1" spcCol="1270" anchor="ctr" anchorCtr="0">
          <a:noAutofit/>
        </a:bodyPr>
        <a:lstStyle/>
        <a:p>
          <a:pPr marL="0" lvl="0" indent="0" algn="l" defTabSz="844550">
            <a:lnSpc>
              <a:spcPct val="90000"/>
            </a:lnSpc>
            <a:spcBef>
              <a:spcPct val="0"/>
            </a:spcBef>
            <a:spcAft>
              <a:spcPts val="600"/>
            </a:spcAft>
            <a:buNone/>
          </a:pPr>
          <a:r>
            <a:rPr lang="en-US" sz="1900" b="1" kern="1200">
              <a:solidFill>
                <a:schemeClr val="bg1"/>
              </a:solidFill>
              <a:latin typeface="Calibri"/>
              <a:ea typeface="Calibri"/>
              <a:cs typeface="Calibri"/>
            </a:rPr>
            <a:t>Retention Growth</a:t>
          </a:r>
        </a:p>
        <a:p>
          <a:pPr marL="114300" lvl="1" indent="0" algn="l" defTabSz="666750" rtl="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Fall-to-Fall retention increased from </a:t>
          </a:r>
          <a:r>
            <a:rPr lang="en-US" sz="1500" b="1" kern="1200">
              <a:solidFill>
                <a:srgbClr val="FFFFFF"/>
              </a:solidFill>
              <a:latin typeface="Calibri"/>
              <a:ea typeface="+mn-ea"/>
              <a:cs typeface="Calibri"/>
            </a:rPr>
            <a:t>47% (Fall 2020) </a:t>
          </a:r>
          <a:r>
            <a:rPr lang="en-US" sz="1500" kern="1200">
              <a:solidFill>
                <a:srgbClr val="FFFFFF"/>
              </a:solidFill>
              <a:latin typeface="Calibri"/>
              <a:ea typeface="+mn-ea"/>
              <a:cs typeface="Calibri"/>
            </a:rPr>
            <a:t>to </a:t>
          </a:r>
          <a:r>
            <a:rPr lang="en-US" sz="1500" b="1" kern="1200">
              <a:solidFill>
                <a:srgbClr val="FFFFFF"/>
              </a:solidFill>
              <a:latin typeface="Calibri"/>
              <a:ea typeface="+mn-ea"/>
              <a:cs typeface="Calibri"/>
            </a:rPr>
            <a:t>74% (Fall 2023).</a:t>
          </a:r>
          <a:r>
            <a:rPr lang="en-US" sz="1500" kern="1200">
              <a:solidFill>
                <a:srgbClr val="FFFFFF"/>
              </a:solidFill>
              <a:latin typeface="Calibri"/>
              <a:ea typeface="+mn-ea"/>
              <a:cs typeface="Calibri"/>
            </a:rPr>
            <a:t> </a:t>
          </a:r>
        </a:p>
      </dsp:txBody>
      <dsp:txXfrm>
        <a:off x="5810824" y="204610"/>
        <a:ext cx="3908631" cy="1221447"/>
      </dsp:txXfrm>
    </dsp:sp>
    <dsp:sp modelId="{65B25536-D134-504C-8A42-CD5E6015996F}">
      <dsp:nvSpPr>
        <dsp:cNvPr id="0" name=""/>
        <dsp:cNvSpPr/>
      </dsp:nvSpPr>
      <dsp:spPr>
        <a:xfrm>
          <a:off x="5647965" y="28179"/>
          <a:ext cx="855013" cy="1282519"/>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0B8A4C6-21CE-E347-80B9-816BEE0ED8D7}">
      <dsp:nvSpPr>
        <dsp:cNvPr id="0" name=""/>
        <dsp:cNvSpPr/>
      </dsp:nvSpPr>
      <dsp:spPr>
        <a:xfrm>
          <a:off x="1582456" y="1742276"/>
          <a:ext cx="3908631" cy="1221447"/>
        </a:xfrm>
        <a:prstGeom prst="rect">
          <a:avLst/>
        </a:prstGeom>
        <a:solidFill>
          <a:schemeClr val="accent2"/>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7327" tIns="57150" rIns="57150" bIns="57150" numCol="1" spcCol="1270" anchor="ctr" anchorCtr="0">
          <a:noAutofit/>
        </a:bodyPr>
        <a:lstStyle/>
        <a:p>
          <a:pPr marL="0" lvl="0" indent="0" algn="l" defTabSz="844550">
            <a:lnSpc>
              <a:spcPct val="90000"/>
            </a:lnSpc>
            <a:spcBef>
              <a:spcPct val="0"/>
            </a:spcBef>
            <a:spcAft>
              <a:spcPts val="600"/>
            </a:spcAft>
            <a:buNone/>
          </a:pPr>
          <a:r>
            <a:rPr lang="en-US" sz="1900" b="1" kern="1200">
              <a:solidFill>
                <a:schemeClr val="bg1"/>
              </a:solidFill>
              <a:latin typeface="Calibri"/>
              <a:ea typeface="Calibri"/>
              <a:cs typeface="Calibri"/>
            </a:rPr>
            <a:t>Continued Enrollment</a:t>
          </a:r>
        </a:p>
        <a:p>
          <a:pPr marL="114300" lvl="1" indent="0" algn="l" defTabSz="666750" rtl="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84% Fall 2024 to Spring 2025 retention rate for all new scholars registered Fall 2024.</a:t>
          </a:r>
        </a:p>
      </dsp:txBody>
      <dsp:txXfrm>
        <a:off x="1582456" y="1742276"/>
        <a:ext cx="3908631" cy="1221447"/>
      </dsp:txXfrm>
    </dsp:sp>
    <dsp:sp modelId="{EFE6C384-DC23-9C4F-8C35-43E1BA95CED5}">
      <dsp:nvSpPr>
        <dsp:cNvPr id="0" name=""/>
        <dsp:cNvSpPr/>
      </dsp:nvSpPr>
      <dsp:spPr>
        <a:xfrm>
          <a:off x="1419597" y="1565845"/>
          <a:ext cx="855013" cy="1282519"/>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C34DDDC-6AC4-D440-9BDC-1703D462071A}">
      <dsp:nvSpPr>
        <dsp:cNvPr id="0" name=""/>
        <dsp:cNvSpPr/>
      </dsp:nvSpPr>
      <dsp:spPr>
        <a:xfrm>
          <a:off x="5819383" y="1742276"/>
          <a:ext cx="3908631" cy="1221447"/>
        </a:xfrm>
        <a:prstGeom prst="rect">
          <a:avLst/>
        </a:prstGeom>
        <a:solidFill>
          <a:schemeClr val="accent3"/>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7327" tIns="57150" rIns="57150" bIns="57150" numCol="1" spcCol="1270" anchor="ctr" anchorCtr="0">
          <a:noAutofit/>
        </a:bodyPr>
        <a:lstStyle/>
        <a:p>
          <a:pPr marL="0" lvl="0" indent="0" algn="l" defTabSz="889000">
            <a:lnSpc>
              <a:spcPct val="90000"/>
            </a:lnSpc>
            <a:spcBef>
              <a:spcPct val="0"/>
            </a:spcBef>
            <a:spcAft>
              <a:spcPts val="600"/>
            </a:spcAft>
            <a:buNone/>
          </a:pPr>
          <a:r>
            <a:rPr lang="en-US" sz="2000" b="1" kern="1200">
              <a:solidFill>
                <a:schemeClr val="bg1"/>
              </a:solidFill>
              <a:latin typeface="Calibri"/>
              <a:ea typeface="Calibri"/>
              <a:cs typeface="Calibri"/>
            </a:rPr>
            <a:t>Academic Standing</a:t>
          </a:r>
        </a:p>
        <a:p>
          <a:pPr marL="114300" lvl="1" indent="0" algn="l" defTabSz="666750">
            <a:lnSpc>
              <a:spcPct val="90000"/>
            </a:lnSpc>
            <a:spcBef>
              <a:spcPct val="0"/>
            </a:spcBef>
            <a:spcAft>
              <a:spcPct val="15000"/>
            </a:spcAft>
            <a:buFont typeface="Arial" panose="020B0604020202020204" pitchFamily="34" charset="0"/>
            <a:buNone/>
          </a:pPr>
          <a:r>
            <a:rPr lang="en-US" sz="1500" kern="1200">
              <a:solidFill>
                <a:srgbClr val="FFFFFF"/>
              </a:solidFill>
              <a:latin typeface="Calibri"/>
              <a:ea typeface="+mn-ea"/>
              <a:cs typeface="Calibri"/>
            </a:rPr>
            <a:t>A majority of active scholars maintained good standing each term.</a:t>
          </a:r>
        </a:p>
      </dsp:txBody>
      <dsp:txXfrm>
        <a:off x="5819383" y="1742276"/>
        <a:ext cx="3908631" cy="1221447"/>
      </dsp:txXfrm>
    </dsp:sp>
    <dsp:sp modelId="{4BC57A47-2474-BB40-BF65-0E956DD4D55F}">
      <dsp:nvSpPr>
        <dsp:cNvPr id="0" name=""/>
        <dsp:cNvSpPr/>
      </dsp:nvSpPr>
      <dsp:spPr>
        <a:xfrm>
          <a:off x="5656523" y="1565845"/>
          <a:ext cx="855013" cy="1282519"/>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2ECB50-87EF-274C-830F-C3D649F1B05E}">
      <dsp:nvSpPr>
        <dsp:cNvPr id="0" name=""/>
        <dsp:cNvSpPr/>
      </dsp:nvSpPr>
      <dsp:spPr>
        <a:xfrm>
          <a:off x="3700920" y="3279943"/>
          <a:ext cx="3908631" cy="1221447"/>
        </a:xfrm>
        <a:prstGeom prst="rect">
          <a:avLst/>
        </a:prstGeom>
        <a:solidFill>
          <a:schemeClr val="accent5"/>
        </a:solidFill>
        <a:ln w="6350" cap="flat" cmpd="sng" algn="ctr">
          <a:no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27327" tIns="72390" rIns="72390" bIns="72390" numCol="1" spcCol="1270" anchor="ctr" anchorCtr="0">
          <a:noAutofit/>
        </a:bodyPr>
        <a:lstStyle/>
        <a:p>
          <a:pPr marL="0" lvl="0" indent="0" algn="l" defTabSz="844550">
            <a:lnSpc>
              <a:spcPct val="90000"/>
            </a:lnSpc>
            <a:spcBef>
              <a:spcPct val="0"/>
            </a:spcBef>
            <a:spcAft>
              <a:spcPts val="600"/>
            </a:spcAft>
            <a:buNone/>
          </a:pPr>
          <a:r>
            <a:rPr lang="en-US" sz="1900" b="1" kern="1200">
              <a:solidFill>
                <a:schemeClr val="tx1"/>
              </a:solidFill>
              <a:latin typeface="Calibri"/>
              <a:ea typeface="+mn-ea"/>
              <a:cs typeface="Calibri"/>
            </a:rPr>
            <a:t>Course Success</a:t>
          </a:r>
        </a:p>
        <a:p>
          <a:pPr marL="114300" lvl="1" indent="0" algn="l" defTabSz="666750">
            <a:lnSpc>
              <a:spcPct val="90000"/>
            </a:lnSpc>
            <a:spcBef>
              <a:spcPct val="0"/>
            </a:spcBef>
            <a:spcAft>
              <a:spcPct val="15000"/>
            </a:spcAft>
            <a:buFont typeface="Arial" panose="020B0604020202020204" pitchFamily="34" charset="0"/>
            <a:buNone/>
          </a:pPr>
          <a:r>
            <a:rPr lang="en-US" sz="1500" kern="1200">
              <a:solidFill>
                <a:schemeClr val="tx1"/>
              </a:solidFill>
              <a:latin typeface="Calibri"/>
              <a:ea typeface="Calibri"/>
              <a:cs typeface="Calibri"/>
            </a:rPr>
            <a:t>In Spring 2025, 58% passed all attempted credits.</a:t>
          </a:r>
        </a:p>
      </dsp:txBody>
      <dsp:txXfrm>
        <a:off x="3700920" y="3279943"/>
        <a:ext cx="3908631" cy="1221447"/>
      </dsp:txXfrm>
    </dsp:sp>
    <dsp:sp modelId="{AC5757E7-A0A2-4D41-8284-B4C9EDB5CAD5}">
      <dsp:nvSpPr>
        <dsp:cNvPr id="0" name=""/>
        <dsp:cNvSpPr/>
      </dsp:nvSpPr>
      <dsp:spPr>
        <a:xfrm>
          <a:off x="3538060" y="3103512"/>
          <a:ext cx="855013" cy="1282519"/>
        </a:xfrm>
        <a:prstGeom prst="rect">
          <a:avLst/>
        </a:prstGeom>
        <a:solidFill>
          <a:schemeClr val="tx1"/>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0.95158</cdr:x>
      <cdr:y>0.24791</cdr:y>
    </cdr:from>
    <cdr:to>
      <cdr:x>0.99135</cdr:x>
      <cdr:y>0.30513</cdr:y>
    </cdr:to>
    <cdr:sp macro="" textlink="">
      <cdr:nvSpPr>
        <cdr:cNvPr id="2" name="TextBox 1">
          <a:extLst xmlns:a="http://schemas.openxmlformats.org/drawingml/2006/main">
            <a:ext uri="{FF2B5EF4-FFF2-40B4-BE49-F238E27FC236}">
              <a16:creationId xmlns:a16="http://schemas.microsoft.com/office/drawing/2014/main" id="{F404F591-C26A-808A-BB84-5BF453AAA0BC}"/>
            </a:ext>
          </a:extLst>
        </cdr:cNvPr>
        <cdr:cNvSpPr txBox="1"/>
      </cdr:nvSpPr>
      <cdr:spPr>
        <a:xfrm xmlns:a="http://schemas.openxmlformats.org/drawingml/2006/main">
          <a:off x="10820779" y="1150159"/>
          <a:ext cx="452284" cy="2654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CDF26-AE9E-42E9-B8E5-95D81971CC0F}" type="datetimeFigureOut">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6F0B5-7C38-401B-BE58-0610221DB9AB}" type="slidenum">
              <a:t>‹#›</a:t>
            </a:fld>
            <a:endParaRPr lang="en-US"/>
          </a:p>
        </p:txBody>
      </p:sp>
    </p:spTree>
    <p:extLst>
      <p:ext uri="{BB962C8B-B14F-4D97-AF65-F5344CB8AC3E}">
        <p14:creationId xmlns:p14="http://schemas.microsoft.com/office/powerpoint/2010/main" val="39494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a:t>
            </a:fld>
            <a:endParaRPr lang="en-US"/>
          </a:p>
        </p:txBody>
      </p:sp>
    </p:spTree>
    <p:extLst>
      <p:ext uri="{BB962C8B-B14F-4D97-AF65-F5344CB8AC3E}">
        <p14:creationId xmlns:p14="http://schemas.microsoft.com/office/powerpoint/2010/main" val="23472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Gonfalon Stuff</a:t>
            </a:r>
          </a:p>
        </p:txBody>
      </p:sp>
      <p:sp>
        <p:nvSpPr>
          <p:cNvPr id="4" name="Slide Number Placeholder 3"/>
          <p:cNvSpPr>
            <a:spLocks noGrp="1"/>
          </p:cNvSpPr>
          <p:nvPr>
            <p:ph type="sldNum" sz="quarter" idx="5"/>
          </p:nvPr>
        </p:nvSpPr>
        <p:spPr/>
        <p:txBody>
          <a:bodyPr/>
          <a:lstStyle/>
          <a:p>
            <a:fld id="{9926F0B5-7C38-401B-BE58-0610221DB9AB}" type="slidenum">
              <a:rPr lang="en-US" smtClean="0"/>
              <a:t>11</a:t>
            </a:fld>
            <a:endParaRPr lang="en-US"/>
          </a:p>
        </p:txBody>
      </p:sp>
    </p:spTree>
    <p:extLst>
      <p:ext uri="{BB962C8B-B14F-4D97-AF65-F5344CB8AC3E}">
        <p14:creationId xmlns:p14="http://schemas.microsoft.com/office/powerpoint/2010/main" val="4197074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12</a:t>
            </a:fld>
            <a:endParaRPr lang="en-US"/>
          </a:p>
        </p:txBody>
      </p:sp>
    </p:spTree>
    <p:extLst>
      <p:ext uri="{BB962C8B-B14F-4D97-AF65-F5344CB8AC3E}">
        <p14:creationId xmlns:p14="http://schemas.microsoft.com/office/powerpoint/2010/main" val="28525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total </a:t>
            </a:r>
          </a:p>
        </p:txBody>
      </p:sp>
      <p:sp>
        <p:nvSpPr>
          <p:cNvPr id="4" name="Slide Number Placeholder 3"/>
          <p:cNvSpPr>
            <a:spLocks noGrp="1"/>
          </p:cNvSpPr>
          <p:nvPr>
            <p:ph type="sldNum" sz="quarter" idx="5"/>
          </p:nvPr>
        </p:nvSpPr>
        <p:spPr/>
        <p:txBody>
          <a:bodyPr/>
          <a:lstStyle/>
          <a:p>
            <a:fld id="{9926F0B5-7C38-401B-BE58-0610221DB9AB}" type="slidenum">
              <a:rPr lang="en-US" smtClean="0"/>
              <a:t>14</a:t>
            </a:fld>
            <a:endParaRPr lang="en-US"/>
          </a:p>
        </p:txBody>
      </p:sp>
    </p:spTree>
    <p:extLst>
      <p:ext uri="{BB962C8B-B14F-4D97-AF65-F5344CB8AC3E}">
        <p14:creationId xmlns:p14="http://schemas.microsoft.com/office/powerpoint/2010/main" val="2941007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a good furniture photo from Jay</a:t>
            </a:r>
          </a:p>
        </p:txBody>
      </p:sp>
      <p:sp>
        <p:nvSpPr>
          <p:cNvPr id="4" name="Slide Number Placeholder 3"/>
          <p:cNvSpPr>
            <a:spLocks noGrp="1"/>
          </p:cNvSpPr>
          <p:nvPr>
            <p:ph type="sldNum" sz="quarter" idx="5"/>
          </p:nvPr>
        </p:nvSpPr>
        <p:spPr/>
        <p:txBody>
          <a:bodyPr/>
          <a:lstStyle/>
          <a:p>
            <a:fld id="{9926F0B5-7C38-401B-BE58-0610221DB9AB}" type="slidenum">
              <a:rPr lang="en-US" smtClean="0"/>
              <a:t>17</a:t>
            </a:fld>
            <a:endParaRPr lang="en-US"/>
          </a:p>
        </p:txBody>
      </p:sp>
    </p:spTree>
    <p:extLst>
      <p:ext uri="{BB962C8B-B14F-4D97-AF65-F5344CB8AC3E}">
        <p14:creationId xmlns:p14="http://schemas.microsoft.com/office/powerpoint/2010/main" val="14291156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21</a:t>
            </a:fld>
            <a:endParaRPr lang="en-US"/>
          </a:p>
        </p:txBody>
      </p:sp>
    </p:spTree>
    <p:extLst>
      <p:ext uri="{BB962C8B-B14F-4D97-AF65-F5344CB8AC3E}">
        <p14:creationId xmlns:p14="http://schemas.microsoft.com/office/powerpoint/2010/main" val="1858030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23</a:t>
            </a:fld>
            <a:endParaRPr lang="en-US"/>
          </a:p>
        </p:txBody>
      </p:sp>
    </p:spTree>
    <p:extLst>
      <p:ext uri="{BB962C8B-B14F-4D97-AF65-F5344CB8AC3E}">
        <p14:creationId xmlns:p14="http://schemas.microsoft.com/office/powerpoint/2010/main" val="2202585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Continues Enrollment</a:t>
            </a:r>
          </a:p>
        </p:txBody>
      </p:sp>
      <p:sp>
        <p:nvSpPr>
          <p:cNvPr id="4" name="Slide Number Placeholder 3"/>
          <p:cNvSpPr>
            <a:spLocks noGrp="1"/>
          </p:cNvSpPr>
          <p:nvPr>
            <p:ph type="sldNum" sz="quarter" idx="5"/>
          </p:nvPr>
        </p:nvSpPr>
        <p:spPr/>
        <p:txBody>
          <a:bodyPr/>
          <a:lstStyle/>
          <a:p>
            <a:fld id="{9926F0B5-7C38-401B-BE58-0610221DB9AB}" type="slidenum">
              <a:rPr lang="en-US" smtClean="0"/>
              <a:t>24</a:t>
            </a:fld>
            <a:endParaRPr lang="en-US"/>
          </a:p>
        </p:txBody>
      </p:sp>
    </p:spTree>
    <p:extLst>
      <p:ext uri="{BB962C8B-B14F-4D97-AF65-F5344CB8AC3E}">
        <p14:creationId xmlns:p14="http://schemas.microsoft.com/office/powerpoint/2010/main" val="32910380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Swap logo for photo from press conference</a:t>
            </a:r>
          </a:p>
        </p:txBody>
      </p:sp>
      <p:sp>
        <p:nvSpPr>
          <p:cNvPr id="4" name="Slide Number Placeholder 3"/>
          <p:cNvSpPr>
            <a:spLocks noGrp="1"/>
          </p:cNvSpPr>
          <p:nvPr>
            <p:ph type="sldNum" sz="quarter" idx="5"/>
          </p:nvPr>
        </p:nvSpPr>
        <p:spPr/>
        <p:txBody>
          <a:bodyPr/>
          <a:lstStyle/>
          <a:p>
            <a:fld id="{9926F0B5-7C38-401B-BE58-0610221DB9AB}" type="slidenum">
              <a:rPr lang="en-US" smtClean="0"/>
              <a:t>26</a:t>
            </a:fld>
            <a:endParaRPr lang="en-US"/>
          </a:p>
        </p:txBody>
      </p:sp>
    </p:spTree>
    <p:extLst>
      <p:ext uri="{BB962C8B-B14F-4D97-AF65-F5344CB8AC3E}">
        <p14:creationId xmlns:p14="http://schemas.microsoft.com/office/powerpoint/2010/main" val="1595276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enrolled for Fall?</a:t>
            </a:r>
          </a:p>
        </p:txBody>
      </p:sp>
      <p:sp>
        <p:nvSpPr>
          <p:cNvPr id="4" name="Slide Number Placeholder 3"/>
          <p:cNvSpPr>
            <a:spLocks noGrp="1"/>
          </p:cNvSpPr>
          <p:nvPr>
            <p:ph type="sldNum" sz="quarter" idx="5"/>
          </p:nvPr>
        </p:nvSpPr>
        <p:spPr/>
        <p:txBody>
          <a:bodyPr/>
          <a:lstStyle/>
          <a:p>
            <a:fld id="{9926F0B5-7C38-401B-BE58-0610221DB9AB}" type="slidenum">
              <a:rPr lang="en-US" smtClean="0"/>
              <a:t>27</a:t>
            </a:fld>
            <a:endParaRPr lang="en-US"/>
          </a:p>
        </p:txBody>
      </p:sp>
    </p:spTree>
    <p:extLst>
      <p:ext uri="{BB962C8B-B14F-4D97-AF65-F5344CB8AC3E}">
        <p14:creationId xmlns:p14="http://schemas.microsoft.com/office/powerpoint/2010/main" val="4158404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students, graduates, enrolled, transfers, how much money we gave out</a:t>
            </a:r>
          </a:p>
        </p:txBody>
      </p:sp>
      <p:sp>
        <p:nvSpPr>
          <p:cNvPr id="4" name="Slide Number Placeholder 3"/>
          <p:cNvSpPr>
            <a:spLocks noGrp="1"/>
          </p:cNvSpPr>
          <p:nvPr>
            <p:ph type="sldNum" sz="quarter" idx="5"/>
          </p:nvPr>
        </p:nvSpPr>
        <p:spPr/>
        <p:txBody>
          <a:bodyPr/>
          <a:lstStyle/>
          <a:p>
            <a:fld id="{9926F0B5-7C38-401B-BE58-0610221DB9AB}" type="slidenum">
              <a:rPr lang="en-US" smtClean="0"/>
              <a:t>28</a:t>
            </a:fld>
            <a:endParaRPr lang="en-US"/>
          </a:p>
        </p:txBody>
      </p:sp>
    </p:spTree>
    <p:extLst>
      <p:ext uri="{BB962C8B-B14F-4D97-AF65-F5344CB8AC3E}">
        <p14:creationId xmlns:p14="http://schemas.microsoft.com/office/powerpoint/2010/main" val="139036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3943B1-0BBE-1476-CC5A-A268EE97E0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A71CEF-ECA3-CCBF-A714-67CF060CBB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85EECC-43E2-9A5A-944D-730C114D354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A1D140-54D6-FA6D-FA9C-7A42244EFAB3}"/>
              </a:ext>
            </a:extLst>
          </p:cNvPr>
          <p:cNvSpPr>
            <a:spLocks noGrp="1"/>
          </p:cNvSpPr>
          <p:nvPr>
            <p:ph type="sldNum" sz="quarter" idx="5"/>
          </p:nvPr>
        </p:nvSpPr>
        <p:spPr/>
        <p:txBody>
          <a:bodyPr/>
          <a:lstStyle/>
          <a:p>
            <a:fld id="{9926F0B5-7C38-401B-BE58-0610221DB9AB}" type="slidenum">
              <a:rPr lang="en-US" smtClean="0"/>
              <a:t>2</a:t>
            </a:fld>
            <a:endParaRPr lang="en-US"/>
          </a:p>
        </p:txBody>
      </p:sp>
    </p:spTree>
    <p:extLst>
      <p:ext uri="{BB962C8B-B14F-4D97-AF65-F5344CB8AC3E}">
        <p14:creationId xmlns:p14="http://schemas.microsoft.com/office/powerpoint/2010/main" val="992419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FC73C7-A404-92D7-6347-ABC1D18640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118E3-1B69-2E1D-95EB-BB6DF0BC3B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4F4D90-8EFA-2A52-17B5-BF1ACFD1873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2A763B-5247-C5EE-4694-6A6E47B1BB55}"/>
              </a:ext>
            </a:extLst>
          </p:cNvPr>
          <p:cNvSpPr>
            <a:spLocks noGrp="1"/>
          </p:cNvSpPr>
          <p:nvPr>
            <p:ph type="sldNum" sz="quarter" idx="5"/>
          </p:nvPr>
        </p:nvSpPr>
        <p:spPr/>
        <p:txBody>
          <a:bodyPr/>
          <a:lstStyle/>
          <a:p>
            <a:fld id="{9926F0B5-7C38-401B-BE58-0610221DB9AB}" type="slidenum">
              <a:rPr lang="en-US" smtClean="0"/>
              <a:t>29</a:t>
            </a:fld>
            <a:endParaRPr lang="en-US"/>
          </a:p>
        </p:txBody>
      </p:sp>
    </p:spTree>
    <p:extLst>
      <p:ext uri="{BB962C8B-B14F-4D97-AF65-F5344CB8AC3E}">
        <p14:creationId xmlns:p14="http://schemas.microsoft.com/office/powerpoint/2010/main" val="21148888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0" y="484188"/>
            <a:ext cx="4202113" cy="2365375"/>
          </a:xfrm>
        </p:spPr>
      </p:sp>
      <p:sp>
        <p:nvSpPr>
          <p:cNvPr id="3" name="Notes Placeholder 2"/>
          <p:cNvSpPr>
            <a:spLocks noGrp="1"/>
          </p:cNvSpPr>
          <p:nvPr>
            <p:ph type="body" idx="1"/>
          </p:nvPr>
        </p:nvSpPr>
        <p:spPr/>
        <p:txBody>
          <a:bodyPr/>
          <a:lstStyle/>
          <a:p>
            <a:r>
              <a:rPr lang="en-US"/>
              <a:t>Add Online Learning to this list</a:t>
            </a:r>
          </a:p>
        </p:txBody>
      </p:sp>
      <p:sp>
        <p:nvSpPr>
          <p:cNvPr id="4" name="Slide Number Placeholder 3"/>
          <p:cNvSpPr>
            <a:spLocks noGrp="1"/>
          </p:cNvSpPr>
          <p:nvPr>
            <p:ph type="sldNum" sz="quarter" idx="5"/>
          </p:nvPr>
        </p:nvSpPr>
        <p:spPr/>
        <p:txBody>
          <a:bodyPr/>
          <a:lstStyle/>
          <a:p>
            <a:fld id="{68186057-65B2-4639-815F-D3605D4E8930}" type="slidenum">
              <a:rPr lang="en-US" smtClean="0"/>
              <a:t>30</a:t>
            </a:fld>
            <a:endParaRPr lang="en-US"/>
          </a:p>
        </p:txBody>
      </p:sp>
      <p:sp>
        <p:nvSpPr>
          <p:cNvPr id="5" name="Footer Placeholder 4">
            <a:extLst>
              <a:ext uri="{FF2B5EF4-FFF2-40B4-BE49-F238E27FC236}">
                <a16:creationId xmlns:a16="http://schemas.microsoft.com/office/drawing/2014/main" id="{3B6EE22A-B745-68D1-BEEA-2844456E8C5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97844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Jessica’s Headshot</a:t>
            </a:r>
          </a:p>
        </p:txBody>
      </p:sp>
      <p:sp>
        <p:nvSpPr>
          <p:cNvPr id="4" name="Slide Number Placeholder 3"/>
          <p:cNvSpPr>
            <a:spLocks noGrp="1"/>
          </p:cNvSpPr>
          <p:nvPr>
            <p:ph type="sldNum" sz="quarter" idx="5"/>
          </p:nvPr>
        </p:nvSpPr>
        <p:spPr/>
        <p:txBody>
          <a:bodyPr/>
          <a:lstStyle/>
          <a:p>
            <a:fld id="{9926F0B5-7C38-401B-BE58-0610221DB9AB}" type="slidenum">
              <a:rPr lang="en-US" smtClean="0"/>
              <a:t>31</a:t>
            </a:fld>
            <a:endParaRPr lang="en-US"/>
          </a:p>
        </p:txBody>
      </p:sp>
    </p:spTree>
    <p:extLst>
      <p:ext uri="{BB962C8B-B14F-4D97-AF65-F5344CB8AC3E}">
        <p14:creationId xmlns:p14="http://schemas.microsoft.com/office/powerpoint/2010/main" val="3241938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Enrolling Now and Upcoming no Pathway Breakdown</a:t>
            </a:r>
          </a:p>
        </p:txBody>
      </p:sp>
      <p:sp>
        <p:nvSpPr>
          <p:cNvPr id="4" name="Slide Number Placeholder 3"/>
          <p:cNvSpPr>
            <a:spLocks noGrp="1"/>
          </p:cNvSpPr>
          <p:nvPr>
            <p:ph type="sldNum" sz="quarter" idx="5"/>
          </p:nvPr>
        </p:nvSpPr>
        <p:spPr/>
        <p:txBody>
          <a:bodyPr/>
          <a:lstStyle/>
          <a:p>
            <a:fld id="{9926F0B5-7C38-401B-BE58-0610221DB9AB}" type="slidenum">
              <a:rPr lang="en-US" smtClean="0"/>
              <a:t>32</a:t>
            </a:fld>
            <a:endParaRPr lang="en-US"/>
          </a:p>
        </p:txBody>
      </p:sp>
    </p:spTree>
    <p:extLst>
      <p:ext uri="{BB962C8B-B14F-4D97-AF65-F5344CB8AC3E}">
        <p14:creationId xmlns:p14="http://schemas.microsoft.com/office/powerpoint/2010/main" val="3788743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33</a:t>
            </a:fld>
            <a:endParaRPr lang="en-US"/>
          </a:p>
        </p:txBody>
      </p:sp>
    </p:spTree>
    <p:extLst>
      <p:ext uri="{BB962C8B-B14F-4D97-AF65-F5344CB8AC3E}">
        <p14:creationId xmlns:p14="http://schemas.microsoft.com/office/powerpoint/2010/main" val="41424619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34</a:t>
            </a:fld>
            <a:endParaRPr lang="en-US"/>
          </a:p>
        </p:txBody>
      </p:sp>
    </p:spTree>
    <p:extLst>
      <p:ext uri="{BB962C8B-B14F-4D97-AF65-F5344CB8AC3E}">
        <p14:creationId xmlns:p14="http://schemas.microsoft.com/office/powerpoint/2010/main" val="4120421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35</a:t>
            </a:fld>
            <a:endParaRPr lang="en-US"/>
          </a:p>
        </p:txBody>
      </p:sp>
    </p:spTree>
    <p:extLst>
      <p:ext uri="{BB962C8B-B14F-4D97-AF65-F5344CB8AC3E}">
        <p14:creationId xmlns:p14="http://schemas.microsoft.com/office/powerpoint/2010/main" val="31094173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36</a:t>
            </a:fld>
            <a:endParaRPr lang="en-US"/>
          </a:p>
        </p:txBody>
      </p:sp>
    </p:spTree>
    <p:extLst>
      <p:ext uri="{BB962C8B-B14F-4D97-AF65-F5344CB8AC3E}">
        <p14:creationId xmlns:p14="http://schemas.microsoft.com/office/powerpoint/2010/main" val="9823235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EE7D6-7D9B-B9FA-39AD-EEAAA8A68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8F416D-DB87-1853-E482-BD48BC27B0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E62AF7-49DA-6F63-1F02-8C6A64336F8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97191A3-317E-71EC-055A-D83DE4DF1308}"/>
              </a:ext>
            </a:extLst>
          </p:cNvPr>
          <p:cNvSpPr>
            <a:spLocks noGrp="1"/>
          </p:cNvSpPr>
          <p:nvPr>
            <p:ph type="sldNum" sz="quarter" idx="5"/>
          </p:nvPr>
        </p:nvSpPr>
        <p:spPr/>
        <p:txBody>
          <a:bodyPr/>
          <a:lstStyle/>
          <a:p>
            <a:fld id="{9926F0B5-7C38-401B-BE58-0610221DB9AB}" type="slidenum">
              <a:rPr lang="en-US" smtClean="0"/>
              <a:t>37</a:t>
            </a:fld>
            <a:endParaRPr lang="en-US"/>
          </a:p>
        </p:txBody>
      </p:sp>
    </p:spTree>
    <p:extLst>
      <p:ext uri="{BB962C8B-B14F-4D97-AF65-F5344CB8AC3E}">
        <p14:creationId xmlns:p14="http://schemas.microsoft.com/office/powerpoint/2010/main" val="20513922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38</a:t>
            </a:fld>
            <a:endParaRPr lang="en-US"/>
          </a:p>
        </p:txBody>
      </p:sp>
    </p:spTree>
    <p:extLst>
      <p:ext uri="{BB962C8B-B14F-4D97-AF65-F5344CB8AC3E}">
        <p14:creationId xmlns:p14="http://schemas.microsoft.com/office/powerpoint/2010/main" val="2251036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a:t>
            </a:fld>
            <a:endParaRPr lang="en-US"/>
          </a:p>
        </p:txBody>
      </p:sp>
    </p:spTree>
    <p:extLst>
      <p:ext uri="{BB962C8B-B14F-4D97-AF65-F5344CB8AC3E}">
        <p14:creationId xmlns:p14="http://schemas.microsoft.com/office/powerpoint/2010/main" val="411582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39</a:t>
            </a:fld>
            <a:endParaRPr lang="en-US"/>
          </a:p>
        </p:txBody>
      </p:sp>
    </p:spTree>
    <p:extLst>
      <p:ext uri="{BB962C8B-B14F-4D97-AF65-F5344CB8AC3E}">
        <p14:creationId xmlns:p14="http://schemas.microsoft.com/office/powerpoint/2010/main" val="29422734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Road Improvement Map</a:t>
            </a:r>
          </a:p>
        </p:txBody>
      </p:sp>
      <p:sp>
        <p:nvSpPr>
          <p:cNvPr id="4" name="Slide Number Placeholder 3"/>
          <p:cNvSpPr>
            <a:spLocks noGrp="1"/>
          </p:cNvSpPr>
          <p:nvPr>
            <p:ph type="sldNum" sz="quarter" idx="5"/>
          </p:nvPr>
        </p:nvSpPr>
        <p:spPr/>
        <p:txBody>
          <a:bodyPr/>
          <a:lstStyle/>
          <a:p>
            <a:fld id="{9926F0B5-7C38-401B-BE58-0610221DB9AB}" type="slidenum">
              <a:rPr lang="en-US" smtClean="0"/>
              <a:t>40</a:t>
            </a:fld>
            <a:endParaRPr lang="en-US"/>
          </a:p>
        </p:txBody>
      </p:sp>
    </p:spTree>
    <p:extLst>
      <p:ext uri="{BB962C8B-B14F-4D97-AF65-F5344CB8AC3E}">
        <p14:creationId xmlns:p14="http://schemas.microsoft.com/office/powerpoint/2010/main" val="4446978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Finished Studio West Parking Lot</a:t>
            </a:r>
          </a:p>
        </p:txBody>
      </p:sp>
      <p:sp>
        <p:nvSpPr>
          <p:cNvPr id="4" name="Slide Number Placeholder 3"/>
          <p:cNvSpPr>
            <a:spLocks noGrp="1"/>
          </p:cNvSpPr>
          <p:nvPr>
            <p:ph type="sldNum" sz="quarter" idx="5"/>
          </p:nvPr>
        </p:nvSpPr>
        <p:spPr/>
        <p:txBody>
          <a:bodyPr/>
          <a:lstStyle/>
          <a:p>
            <a:fld id="{9926F0B5-7C38-401B-BE58-0610221DB9AB}" type="slidenum">
              <a:rPr lang="en-US" smtClean="0"/>
              <a:t>41</a:t>
            </a:fld>
            <a:endParaRPr lang="en-US"/>
          </a:p>
        </p:txBody>
      </p:sp>
    </p:spTree>
    <p:extLst>
      <p:ext uri="{BB962C8B-B14F-4D97-AF65-F5344CB8AC3E}">
        <p14:creationId xmlns:p14="http://schemas.microsoft.com/office/powerpoint/2010/main" val="6734821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Actual photos of the Channel Letters</a:t>
            </a:r>
          </a:p>
        </p:txBody>
      </p:sp>
      <p:sp>
        <p:nvSpPr>
          <p:cNvPr id="4" name="Slide Number Placeholder 3"/>
          <p:cNvSpPr>
            <a:spLocks noGrp="1"/>
          </p:cNvSpPr>
          <p:nvPr>
            <p:ph type="sldNum" sz="quarter" idx="5"/>
          </p:nvPr>
        </p:nvSpPr>
        <p:spPr/>
        <p:txBody>
          <a:bodyPr/>
          <a:lstStyle/>
          <a:p>
            <a:fld id="{9926F0B5-7C38-401B-BE58-0610221DB9AB}" type="slidenum">
              <a:rPr lang="en-US" smtClean="0"/>
              <a:t>42</a:t>
            </a:fld>
            <a:endParaRPr lang="en-US"/>
          </a:p>
        </p:txBody>
      </p:sp>
    </p:spTree>
    <p:extLst>
      <p:ext uri="{BB962C8B-B14F-4D97-AF65-F5344CB8AC3E}">
        <p14:creationId xmlns:p14="http://schemas.microsoft.com/office/powerpoint/2010/main" val="2093761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43</a:t>
            </a:fld>
            <a:endParaRPr lang="en-US"/>
          </a:p>
        </p:txBody>
      </p:sp>
    </p:spTree>
    <p:extLst>
      <p:ext uri="{BB962C8B-B14F-4D97-AF65-F5344CB8AC3E}">
        <p14:creationId xmlns:p14="http://schemas.microsoft.com/office/powerpoint/2010/main" val="25000564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44</a:t>
            </a:fld>
            <a:endParaRPr lang="en-US"/>
          </a:p>
        </p:txBody>
      </p:sp>
    </p:spTree>
    <p:extLst>
      <p:ext uri="{BB962C8B-B14F-4D97-AF65-F5344CB8AC3E}">
        <p14:creationId xmlns:p14="http://schemas.microsoft.com/office/powerpoint/2010/main" val="1896943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45</a:t>
            </a:fld>
            <a:endParaRPr lang="en-US"/>
          </a:p>
        </p:txBody>
      </p:sp>
    </p:spTree>
    <p:extLst>
      <p:ext uri="{BB962C8B-B14F-4D97-AF65-F5344CB8AC3E}">
        <p14:creationId xmlns:p14="http://schemas.microsoft.com/office/powerpoint/2010/main" val="40644004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46</a:t>
            </a:fld>
            <a:endParaRPr lang="en-US"/>
          </a:p>
        </p:txBody>
      </p:sp>
    </p:spTree>
    <p:extLst>
      <p:ext uri="{BB962C8B-B14F-4D97-AF65-F5344CB8AC3E}">
        <p14:creationId xmlns:p14="http://schemas.microsoft.com/office/powerpoint/2010/main" val="9441922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47</a:t>
            </a:fld>
            <a:endParaRPr lang="en-US"/>
          </a:p>
        </p:txBody>
      </p:sp>
    </p:spTree>
    <p:extLst>
      <p:ext uri="{BB962C8B-B14F-4D97-AF65-F5344CB8AC3E}">
        <p14:creationId xmlns:p14="http://schemas.microsoft.com/office/powerpoint/2010/main" val="739051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CBEE3-A021-9CA9-5C18-F9032ABCF8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B68856-0E9B-D92D-2DAF-35294A698C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6D48D-2735-F88D-8F0F-2E65A3604F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C1BEB1C-9A7F-2FF8-809E-EA936693AC3F}"/>
              </a:ext>
            </a:extLst>
          </p:cNvPr>
          <p:cNvSpPr>
            <a:spLocks noGrp="1"/>
          </p:cNvSpPr>
          <p:nvPr>
            <p:ph type="sldNum" sz="quarter" idx="5"/>
          </p:nvPr>
        </p:nvSpPr>
        <p:spPr/>
        <p:txBody>
          <a:bodyPr/>
          <a:lstStyle/>
          <a:p>
            <a:fld id="{9926F0B5-7C38-401B-BE58-0610221DB9AB}" type="slidenum">
              <a:rPr lang="en-US" smtClean="0"/>
              <a:t>4</a:t>
            </a:fld>
            <a:endParaRPr lang="en-US"/>
          </a:p>
        </p:txBody>
      </p:sp>
    </p:spTree>
    <p:extLst>
      <p:ext uri="{BB962C8B-B14F-4D97-AF65-F5344CB8AC3E}">
        <p14:creationId xmlns:p14="http://schemas.microsoft.com/office/powerpoint/2010/main" val="387523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a:t>
            </a:fld>
            <a:endParaRPr lang="en-US"/>
          </a:p>
        </p:txBody>
      </p:sp>
    </p:spTree>
    <p:extLst>
      <p:ext uri="{BB962C8B-B14F-4D97-AF65-F5344CB8AC3E}">
        <p14:creationId xmlns:p14="http://schemas.microsoft.com/office/powerpoint/2010/main" val="24652256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7</a:t>
            </a:fld>
            <a:endParaRPr lang="en-US"/>
          </a:p>
        </p:txBody>
      </p:sp>
    </p:spTree>
    <p:extLst>
      <p:ext uri="{BB962C8B-B14F-4D97-AF65-F5344CB8AC3E}">
        <p14:creationId xmlns:p14="http://schemas.microsoft.com/office/powerpoint/2010/main" val="3834079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8</a:t>
            </a:fld>
            <a:endParaRPr lang="en-US"/>
          </a:p>
        </p:txBody>
      </p:sp>
    </p:spTree>
    <p:extLst>
      <p:ext uri="{BB962C8B-B14F-4D97-AF65-F5344CB8AC3E}">
        <p14:creationId xmlns:p14="http://schemas.microsoft.com/office/powerpoint/2010/main" val="1283396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9</a:t>
            </a:fld>
            <a:endParaRPr lang="en-US"/>
          </a:p>
        </p:txBody>
      </p:sp>
    </p:spTree>
    <p:extLst>
      <p:ext uri="{BB962C8B-B14F-4D97-AF65-F5344CB8AC3E}">
        <p14:creationId xmlns:p14="http://schemas.microsoft.com/office/powerpoint/2010/main" val="4229631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10</a:t>
            </a:fld>
            <a:endParaRPr lang="en-US"/>
          </a:p>
        </p:txBody>
      </p:sp>
    </p:spTree>
    <p:extLst>
      <p:ext uri="{BB962C8B-B14F-4D97-AF65-F5344CB8AC3E}">
        <p14:creationId xmlns:p14="http://schemas.microsoft.com/office/powerpoint/2010/main" val="27770285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2">
            <a:alphaModFix amt="5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0" i="0" kern="1200">
          <a:solidFill>
            <a:srgbClr val="DB4326"/>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2.emf"/></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jpeg"/><Relationship Id="rId7" Type="http://schemas.openxmlformats.org/officeDocument/2006/relationships/image" Target="../media/image21.sv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9.e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48.emf"/><Relationship Id="rId5" Type="http://schemas.openxmlformats.org/officeDocument/2006/relationships/diagramQuickStyle" Target="../diagrams/quickStyle1.xml"/><Relationship Id="rId10" Type="http://schemas.openxmlformats.org/officeDocument/2006/relationships/image" Target="../media/image47.emf"/><Relationship Id="rId4" Type="http://schemas.openxmlformats.org/officeDocument/2006/relationships/diagramLayout" Target="../diagrams/layout1.xml"/><Relationship Id="rId9" Type="http://schemas.openxmlformats.org/officeDocument/2006/relationships/image" Target="../media/image46.emf"/></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image" Target="../media/image68.emf"/><Relationship Id="rId3" Type="http://schemas.openxmlformats.org/officeDocument/2006/relationships/image" Target="../media/image63.png"/><Relationship Id="rId7" Type="http://schemas.openxmlformats.org/officeDocument/2006/relationships/image" Target="../media/image67.sv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0.svg"/></Relationships>
</file>

<file path=ppt/slides/_rels/slide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80.svg"/></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4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7" name="Picture Placeholder 3" descr="A group of people sitting on a stone ledge outside of the Centennial Campus.">
            <a:extLst>
              <a:ext uri="{FF2B5EF4-FFF2-40B4-BE49-F238E27FC236}">
                <a16:creationId xmlns:a16="http://schemas.microsoft.com/office/drawing/2014/main" id="{6B449551-A9EA-5F68-F7B9-907FADF3E7B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 y="0"/>
            <a:ext cx="12192000" cy="6858000"/>
          </a:xfrm>
          <a:prstGeom prst="rect">
            <a:avLst/>
          </a:prstGeom>
          <a:solidFill>
            <a:schemeClr val="bg2">
              <a:lumMod val="90000"/>
            </a:schemeClr>
          </a:solidFill>
        </p:spPr>
      </p:pic>
      <p:sp>
        <p:nvSpPr>
          <p:cNvPr id="6" name="Rectangle 5">
            <a:extLst>
              <a:ext uri="{FF2B5EF4-FFF2-40B4-BE49-F238E27FC236}">
                <a16:creationId xmlns:a16="http://schemas.microsoft.com/office/drawing/2014/main" id="{2AF6AAB2-D55C-B2C8-ECA9-DC1D131FF12D}"/>
              </a:ext>
              <a:ext uri="{C183D7F6-B498-43B3-948B-1728B52AA6E4}">
                <adec:decorative xmlns:adec="http://schemas.microsoft.com/office/drawing/2017/decorative" val="1"/>
              </a:ext>
            </a:extLst>
          </p:cNvPr>
          <p:cNvSpPr/>
          <p:nvPr/>
        </p:nvSpPr>
        <p:spPr>
          <a:xfrm>
            <a:off x="0" y="624976"/>
            <a:ext cx="7900416" cy="201168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Pikes Peak State College Logo.">
            <a:extLst>
              <a:ext uri="{FF2B5EF4-FFF2-40B4-BE49-F238E27FC236}">
                <a16:creationId xmlns:a16="http://schemas.microsoft.com/office/drawing/2014/main" id="{FA2069AD-E380-5010-6678-BAC06830E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56269" y="1054926"/>
            <a:ext cx="2029673" cy="1183976"/>
          </a:xfrm>
          <a:prstGeom prst="rect">
            <a:avLst/>
          </a:prstGeom>
        </p:spPr>
      </p:pic>
      <p:sp>
        <p:nvSpPr>
          <p:cNvPr id="15" name="CORE SLIDES">
            <a:extLst>
              <a:ext uri="{FF2B5EF4-FFF2-40B4-BE49-F238E27FC236}">
                <a16:creationId xmlns:a16="http://schemas.microsoft.com/office/drawing/2014/main" id="{AC376709-A9A8-F10B-56DD-16C6D2FCEDE2}"/>
              </a:ext>
            </a:extLst>
          </p:cNvPr>
          <p:cNvSpPr txBox="1"/>
          <p:nvPr/>
        </p:nvSpPr>
        <p:spPr>
          <a:xfrm>
            <a:off x="2764121" y="947290"/>
            <a:ext cx="5778049" cy="1082590"/>
          </a:xfrm>
          <a:prstGeom prst="rect">
            <a:avLst/>
          </a:prstGeom>
          <a:ln w="12700">
            <a:miter lim="400000"/>
          </a:ln>
          <a:extLst>
            <a:ext uri="{C572A759-6A51-4108-AA02-DFA0A04FC94B}">
              <ma14:wrappingTextBoxFlag xmlns:ma14="http://schemas.microsoft.com/office/mac/drawingml/2011/main" xmlns="" val="1"/>
            </a:ext>
          </a:extLst>
        </p:spPr>
        <p:txBody>
          <a:bodyPr wrap="square" lIns="25393" tIns="25393" rIns="25393" bIns="25393" anchor="ctr">
            <a:spAutoFit/>
          </a:bodyPr>
          <a:lstStyle/>
          <a:p>
            <a:pPr>
              <a:lnSpc>
                <a:spcPts val="3999"/>
              </a:lnSpc>
              <a:defRPr sz="12000" cap="none" spc="0">
                <a:latin typeface="+mj-lt"/>
                <a:ea typeface="+mj-ea"/>
                <a:cs typeface="+mj-cs"/>
                <a:sym typeface="Lato Light"/>
              </a:defRPr>
            </a:pPr>
            <a:r>
              <a:rPr lang="en-US" sz="3999" b="1">
                <a:latin typeface="Source Sans Pro" panose="020B0503030403020204" pitchFamily="34" charset="0"/>
                <a:ea typeface="Source Sans Pro" panose="020B0503030403020204" pitchFamily="34" charset="0"/>
              </a:rPr>
              <a:t>PROFESSIONAL DEVELOPMENT WEEK</a:t>
            </a:r>
            <a:endParaRPr sz="3999" b="1">
              <a:latin typeface="Source Sans Pro" panose="020B0503030403020204" pitchFamily="34" charset="0"/>
              <a:ea typeface="Source Sans Pro" panose="020B0503030403020204" pitchFamily="34" charset="0"/>
            </a:endParaRPr>
          </a:p>
        </p:txBody>
      </p:sp>
      <p:sp>
        <p:nvSpPr>
          <p:cNvPr id="16" name="PRESENTATION TEMPLATE">
            <a:extLst>
              <a:ext uri="{FF2B5EF4-FFF2-40B4-BE49-F238E27FC236}">
                <a16:creationId xmlns:a16="http://schemas.microsoft.com/office/drawing/2014/main" id="{0DDEBB53-3ECD-BB88-D3F6-025D1845D992}"/>
              </a:ext>
            </a:extLst>
          </p:cNvPr>
          <p:cNvSpPr txBox="1"/>
          <p:nvPr/>
        </p:nvSpPr>
        <p:spPr>
          <a:xfrm>
            <a:off x="2764120" y="1971265"/>
            <a:ext cx="5778049" cy="328281"/>
          </a:xfrm>
          <a:prstGeom prst="rect">
            <a:avLst/>
          </a:prstGeom>
          <a:ln w="12700">
            <a:miter lim="400000"/>
          </a:ln>
          <a:extLst>
            <a:ext uri="{C572A759-6A51-4108-AA02-DFA0A04FC94B}">
              <ma14:wrappingTextBoxFlag xmlns:ma14="http://schemas.microsoft.com/office/mac/drawingml/2011/main" xmlns="" val="1"/>
            </a:ext>
          </a:extLst>
        </p:spPr>
        <p:txBody>
          <a:bodyPr wrap="square" lIns="25393" tIns="25393" rIns="25393" bIns="25393">
            <a:spAutoFit/>
          </a:bodyPr>
          <a:lstStyle>
            <a:lvl1pPr algn="ctr"/>
          </a:lstStyle>
          <a:p>
            <a:pPr algn="l"/>
            <a:r>
              <a:rPr lang="en-US" sz="1800">
                <a:latin typeface="Source Sans Pro Light" panose="020B0503030403020204" pitchFamily="34" charset="0"/>
                <a:ea typeface="Source Sans Pro Light" panose="020B0503030403020204" pitchFamily="34" charset="0"/>
              </a:rPr>
              <a:t>PRESIDENT’S ADDRESS FALL 2025</a:t>
            </a:r>
            <a:endParaRPr sz="1800">
              <a:latin typeface="Source Sans Pro Light" panose="020B0503030403020204" pitchFamily="34" charset="0"/>
              <a:ea typeface="Source Sans Pro Light" panose="020B0503030403020204" pitchFamily="34" charset="0"/>
            </a:endParaRPr>
          </a:p>
        </p:txBody>
      </p:sp>
      <p:cxnSp>
        <p:nvCxnSpPr>
          <p:cNvPr id="3" name="Straight Connector 2">
            <a:extLst>
              <a:ext uri="{FF2B5EF4-FFF2-40B4-BE49-F238E27FC236}">
                <a16:creationId xmlns:a16="http://schemas.microsoft.com/office/drawing/2014/main" id="{A7D190D3-0AE5-8B08-12BB-C0C6581D4D08}"/>
              </a:ext>
              <a:ext uri="{C183D7F6-B498-43B3-948B-1728B52AA6E4}">
                <adec:decorative xmlns:adec="http://schemas.microsoft.com/office/drawing/2017/decorative" val="1"/>
              </a:ext>
            </a:extLst>
          </p:cNvPr>
          <p:cNvCxnSpPr>
            <a:cxnSpLocks/>
          </p:cNvCxnSpPr>
          <p:nvPr/>
        </p:nvCxnSpPr>
        <p:spPr>
          <a:xfrm>
            <a:off x="2625031" y="970736"/>
            <a:ext cx="0" cy="1291612"/>
          </a:xfrm>
          <a:prstGeom prst="line">
            <a:avLst/>
          </a:prstGeom>
          <a:ln w="28575">
            <a:solidFill>
              <a:srgbClr val="7CB742"/>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7971901D-79F1-E0AD-8E96-1234C8822925}"/>
              </a:ext>
              <a:ext uri="{C183D7F6-B498-43B3-948B-1728B52AA6E4}">
                <adec:decorative xmlns:adec="http://schemas.microsoft.com/office/drawing/2017/decorative" val="1"/>
              </a:ext>
            </a:extLst>
          </p:cNvPr>
          <p:cNvSpPr>
            <a:spLocks noGrp="1"/>
          </p:cNvSpPr>
          <p:nvPr>
            <p:ph type="title" idx="4294967295"/>
          </p:nvPr>
        </p:nvSpPr>
        <p:spPr>
          <a:xfrm>
            <a:off x="838200" y="-679622"/>
            <a:ext cx="10515600" cy="679622"/>
          </a:xfrm>
        </p:spPr>
        <p:txBody>
          <a:bodyPr/>
          <a:lstStyle/>
          <a:p>
            <a:r>
              <a:rPr lang="en-US"/>
              <a:t>Professional Development Week | President’s Address </a:t>
            </a:r>
          </a:p>
        </p:txBody>
      </p:sp>
      <p:pic>
        <p:nvPicPr>
          <p:cNvPr id="10" name="Picture 9">
            <a:extLst>
              <a:ext uri="{FF2B5EF4-FFF2-40B4-BE49-F238E27FC236}">
                <a16:creationId xmlns:a16="http://schemas.microsoft.com/office/drawing/2014/main" id="{55A2F7B6-2E3A-E21D-6F8E-34E997DFBC6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4335029" y="2136913"/>
            <a:ext cx="7913701" cy="4750905"/>
          </a:xfrm>
          <a:prstGeom prst="rect">
            <a:avLst/>
          </a:prstGeom>
        </p:spPr>
      </p:pic>
      <p:sp>
        <p:nvSpPr>
          <p:cNvPr id="11" name="Rectangle 10">
            <a:extLst>
              <a:ext uri="{FF2B5EF4-FFF2-40B4-BE49-F238E27FC236}">
                <a16:creationId xmlns:a16="http://schemas.microsoft.com/office/drawing/2014/main" id="{1B37C93D-4682-119F-3F2B-CA8D236E231B}"/>
              </a:ext>
              <a:ext uri="{C183D7F6-B498-43B3-948B-1728B52AA6E4}">
                <adec:decorative xmlns:adec="http://schemas.microsoft.com/office/drawing/2017/decorative" val="1"/>
              </a:ext>
            </a:extLst>
          </p:cNvPr>
          <p:cNvSpPr/>
          <p:nvPr/>
        </p:nvSpPr>
        <p:spPr>
          <a:xfrm>
            <a:off x="0" y="624976"/>
            <a:ext cx="182877" cy="201168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97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471947" y="511513"/>
            <a:ext cx="10376015" cy="5830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rPr>
              <a:t>Graduation</a:t>
            </a:r>
          </a:p>
        </p:txBody>
      </p:sp>
      <p:sp>
        <p:nvSpPr>
          <p:cNvPr id="4" name="TextBox 3">
            <a:extLst>
              <a:ext uri="{FF2B5EF4-FFF2-40B4-BE49-F238E27FC236}">
                <a16:creationId xmlns:a16="http://schemas.microsoft.com/office/drawing/2014/main" id="{512B66CD-470A-A11B-9C5D-C53CA7C03F47}"/>
              </a:ext>
            </a:extLst>
          </p:cNvPr>
          <p:cNvSpPr txBox="1"/>
          <p:nvPr/>
        </p:nvSpPr>
        <p:spPr>
          <a:xfrm>
            <a:off x="0" y="1204677"/>
            <a:ext cx="4265459" cy="3272691"/>
          </a:xfrm>
          <a:prstGeom prst="rect">
            <a:avLst/>
          </a:prstGeom>
          <a:noFill/>
        </p:spPr>
        <p:txBody>
          <a:bodyPr wrap="square" lIns="91440" tIns="45720" rIns="91440" bIns="45720" rtlCol="0" anchor="t">
            <a:spAutoFit/>
          </a:bodyPr>
          <a:lstStyle/>
          <a:p>
            <a:pPr algn="ctr">
              <a:lnSpc>
                <a:spcPct val="150000"/>
              </a:lnSpc>
            </a:pPr>
            <a:r>
              <a:rPr lang="en-US" sz="2800" b="1">
                <a:solidFill>
                  <a:schemeClr val="accent4"/>
                </a:solidFill>
                <a:latin typeface="Calibri"/>
                <a:ea typeface="Roboto"/>
                <a:cs typeface="Calibri"/>
              </a:rPr>
              <a:t>Degrees &amp; Certificates</a:t>
            </a:r>
          </a:p>
          <a:p>
            <a:pPr algn="ctr">
              <a:spcAft>
                <a:spcPts val="400"/>
              </a:spcAft>
            </a:pPr>
            <a:r>
              <a:rPr lang="en-US" sz="2400">
                <a:solidFill>
                  <a:schemeClr val="accent4"/>
                </a:solidFill>
                <a:latin typeface="Calibri"/>
                <a:ea typeface="Calibri"/>
                <a:cs typeface="Calibri"/>
              </a:rPr>
              <a:t>3,562</a:t>
            </a:r>
            <a:r>
              <a:rPr lang="en-US" sz="2400">
                <a:solidFill>
                  <a:schemeClr val="accent4"/>
                </a:solidFill>
                <a:latin typeface="Calibri"/>
                <a:ea typeface="Roboto"/>
                <a:cs typeface="Calibri"/>
              </a:rPr>
              <a:t> | 20/21</a:t>
            </a:r>
          </a:p>
          <a:p>
            <a:pPr lvl="0" algn="ctr">
              <a:spcAft>
                <a:spcPts val="400"/>
              </a:spcAft>
            </a:pPr>
            <a:r>
              <a:rPr lang="en-US" sz="2400">
                <a:solidFill>
                  <a:schemeClr val="accent4"/>
                </a:solidFill>
                <a:latin typeface="Calibri"/>
                <a:ea typeface="Calibri"/>
                <a:cs typeface="Calibri"/>
              </a:rPr>
              <a:t>3,051 | 21/22</a:t>
            </a:r>
          </a:p>
          <a:p>
            <a:pPr algn="ctr">
              <a:spcAft>
                <a:spcPts val="400"/>
              </a:spcAft>
            </a:pPr>
            <a:r>
              <a:rPr lang="en-US" sz="2400">
                <a:solidFill>
                  <a:schemeClr val="accent4"/>
                </a:solidFill>
                <a:latin typeface="Calibri"/>
                <a:ea typeface="Calibri"/>
                <a:cs typeface="Calibri"/>
              </a:rPr>
              <a:t>3,242 | 22/23</a:t>
            </a:r>
          </a:p>
          <a:p>
            <a:pPr algn="ctr">
              <a:spcAft>
                <a:spcPts val="400"/>
              </a:spcAft>
            </a:pPr>
            <a:r>
              <a:rPr lang="en-US" sz="2400">
                <a:solidFill>
                  <a:schemeClr val="accent4"/>
                </a:solidFill>
                <a:latin typeface="Calibri"/>
                <a:ea typeface="Calibri"/>
                <a:cs typeface="Calibri"/>
              </a:rPr>
              <a:t>3,256 | 23/24</a:t>
            </a:r>
          </a:p>
          <a:p>
            <a:pPr algn="ctr">
              <a:spcAft>
                <a:spcPts val="1600"/>
              </a:spcAft>
            </a:pPr>
            <a:r>
              <a:rPr lang="en-US" sz="2400">
                <a:solidFill>
                  <a:schemeClr val="accent4"/>
                </a:solidFill>
                <a:latin typeface="Calibri"/>
                <a:ea typeface="Calibri"/>
                <a:cs typeface="Calibri"/>
              </a:rPr>
              <a:t>3,207 | 24/25*</a:t>
            </a:r>
          </a:p>
          <a:p>
            <a:pPr lvl="0" algn="ctr"/>
            <a:r>
              <a:rPr lang="en-US" i="1">
                <a:solidFill>
                  <a:schemeClr val="accent4"/>
                </a:solidFill>
                <a:latin typeface="Calibri"/>
                <a:ea typeface="Calibri"/>
                <a:cs typeface="Calibri"/>
              </a:rPr>
              <a:t>*Includes 87 BSN/BAS degrees</a:t>
            </a:r>
          </a:p>
        </p:txBody>
      </p:sp>
      <p:sp>
        <p:nvSpPr>
          <p:cNvPr id="12" name="Rectangle 11">
            <a:extLst>
              <a:ext uri="{FF2B5EF4-FFF2-40B4-BE49-F238E27FC236}">
                <a16:creationId xmlns:a16="http://schemas.microsoft.com/office/drawing/2014/main" id="{472C84D6-5567-0248-394D-467CDD9983A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students in graduation gowns and caps.">
            <a:extLst>
              <a:ext uri="{FF2B5EF4-FFF2-40B4-BE49-F238E27FC236}">
                <a16:creationId xmlns:a16="http://schemas.microsoft.com/office/drawing/2014/main" id="{604EC242-2F00-C6E7-1259-56115ED7E2D3}"/>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265462" y="0"/>
            <a:ext cx="7926538" cy="6274965"/>
          </a:xfrm>
          <a:prstGeom prst="rect">
            <a:avLst/>
          </a:prstGeom>
        </p:spPr>
      </p:pic>
      <p:pic>
        <p:nvPicPr>
          <p:cNvPr id="14" name="Picture 13">
            <a:extLst>
              <a:ext uri="{FF2B5EF4-FFF2-40B4-BE49-F238E27FC236}">
                <a16:creationId xmlns:a16="http://schemas.microsoft.com/office/drawing/2014/main" id="{81D5D6D6-9093-4D95-F38A-C6E731D8E6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5" name="Rectangle 14">
            <a:extLst>
              <a:ext uri="{FF2B5EF4-FFF2-40B4-BE49-F238E27FC236}">
                <a16:creationId xmlns:a16="http://schemas.microsoft.com/office/drawing/2014/main" id="{8203AC4A-3DD9-0366-CC9C-25C19F466A92}"/>
              </a:ext>
              <a:ext uri="{C183D7F6-B498-43B3-948B-1728B52AA6E4}">
                <adec:decorative xmlns:adec="http://schemas.microsoft.com/office/drawing/2017/decorative" val="1"/>
              </a:ext>
            </a:extLst>
          </p:cNvPr>
          <p:cNvSpPr/>
          <p:nvPr/>
        </p:nvSpPr>
        <p:spPr>
          <a:xfrm>
            <a:off x="4268336"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694113D-E003-BCA7-F6BB-7B68CA2B689C}"/>
              </a:ext>
              <a:ext uri="{C183D7F6-B498-43B3-948B-1728B52AA6E4}">
                <adec:decorative xmlns:adec="http://schemas.microsoft.com/office/drawing/2017/decorative" val="1"/>
              </a:ext>
            </a:extLst>
          </p:cNvPr>
          <p:cNvSpPr/>
          <p:nvPr/>
        </p:nvSpPr>
        <p:spPr>
          <a:xfrm>
            <a:off x="7317244" y="2249001"/>
            <a:ext cx="4874759" cy="4025963"/>
          </a:xfrm>
          <a:prstGeom prst="rect">
            <a:avLst/>
          </a:prstGeom>
          <a:solidFill>
            <a:schemeClr val="tx1"/>
          </a:solidFill>
          <a:ln>
            <a:noFill/>
          </a:ln>
          <a:effectLst>
            <a:outerShdw blurRad="598218" algn="ctr" rotWithShape="0">
              <a:prstClr val="black">
                <a:alpha val="2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ontent Placeholder 2">
            <a:extLst>
              <a:ext uri="{FF2B5EF4-FFF2-40B4-BE49-F238E27FC236}">
                <a16:creationId xmlns:a16="http://schemas.microsoft.com/office/drawing/2014/main" id="{1C41D11B-C64B-6E35-B7A4-03C9C1C6733B}"/>
              </a:ext>
            </a:extLst>
          </p:cNvPr>
          <p:cNvSpPr txBox="1">
            <a:spLocks/>
          </p:cNvSpPr>
          <p:nvPr/>
        </p:nvSpPr>
        <p:spPr>
          <a:xfrm>
            <a:off x="7481037" y="2691523"/>
            <a:ext cx="4717437" cy="349715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fontAlgn="auto">
              <a:lnSpc>
                <a:spcPct val="100000"/>
              </a:lnSpc>
              <a:spcBef>
                <a:spcPts val="0"/>
              </a:spcBef>
              <a:spcAft>
                <a:spcPts val="400"/>
              </a:spcAft>
              <a:buClrTx/>
              <a:buSzTx/>
              <a:buNone/>
              <a:tabLst/>
              <a:defRPr/>
            </a:pPr>
            <a:r>
              <a:rPr lang="en-US" b="1">
                <a:solidFill>
                  <a:schemeClr val="bg1"/>
                </a:solidFill>
                <a:latin typeface="Calibri"/>
                <a:ea typeface="Calibri"/>
                <a:cs typeface="Calibri"/>
              </a:rPr>
              <a:t>PPSC now offers 7 Bachelor’s Degrees</a:t>
            </a:r>
          </a:p>
          <a:p>
            <a:pPr marL="0" marR="0" lvl="0" indent="0" fontAlgn="auto">
              <a:lnSpc>
                <a:spcPct val="100000"/>
              </a:lnSpc>
              <a:spcBef>
                <a:spcPts val="0"/>
              </a:spcBef>
              <a:spcAft>
                <a:spcPts val="400"/>
              </a:spcAft>
              <a:buClrTx/>
              <a:buSzTx/>
              <a:buNone/>
              <a:tabLst/>
              <a:defRPr/>
            </a:pPr>
            <a:r>
              <a:rPr lang="en-US" sz="1800" b="1">
                <a:solidFill>
                  <a:srgbClr val="92D050"/>
                </a:solidFill>
                <a:latin typeface="Calibri"/>
                <a:ea typeface="Calibri"/>
                <a:cs typeface="Calibri"/>
              </a:rPr>
              <a:t>Bachelor of Applied Science</a:t>
            </a:r>
          </a:p>
          <a:p>
            <a:pPr>
              <a:lnSpc>
                <a:spcPct val="100000"/>
              </a:lnSpc>
              <a:spcBef>
                <a:spcPts val="0"/>
              </a:spcBef>
              <a:spcAft>
                <a:spcPts val="400"/>
              </a:spcAft>
              <a:defRPr/>
            </a:pPr>
            <a:r>
              <a:rPr lang="en-US" sz="1800">
                <a:solidFill>
                  <a:schemeClr val="bg1"/>
                </a:solidFill>
                <a:latin typeface="Calibri"/>
                <a:ea typeface="Calibri"/>
                <a:cs typeface="Calibri"/>
              </a:rPr>
              <a:t>Advanced Paramedic Practitioner</a:t>
            </a:r>
          </a:p>
          <a:p>
            <a:pPr>
              <a:lnSpc>
                <a:spcPct val="100000"/>
              </a:lnSpc>
              <a:spcBef>
                <a:spcPts val="0"/>
              </a:spcBef>
              <a:spcAft>
                <a:spcPts val="400"/>
              </a:spcAft>
              <a:defRPr/>
            </a:pPr>
            <a:r>
              <a:rPr lang="en-US" sz="1800">
                <a:solidFill>
                  <a:schemeClr val="bg1"/>
                </a:solidFill>
                <a:latin typeface="Calibri"/>
                <a:ea typeface="Calibri"/>
                <a:cs typeface="Calibri"/>
              </a:rPr>
              <a:t>Behavioral Health</a:t>
            </a:r>
          </a:p>
          <a:p>
            <a:pPr>
              <a:lnSpc>
                <a:spcPct val="100000"/>
              </a:lnSpc>
              <a:spcBef>
                <a:spcPts val="0"/>
              </a:spcBef>
              <a:spcAft>
                <a:spcPts val="400"/>
              </a:spcAft>
              <a:defRPr/>
            </a:pPr>
            <a:r>
              <a:rPr lang="en-US" sz="1800">
                <a:solidFill>
                  <a:schemeClr val="bg1"/>
                </a:solidFill>
                <a:latin typeface="Calibri"/>
                <a:ea typeface="Calibri"/>
                <a:cs typeface="Calibri"/>
              </a:rPr>
              <a:t>Business Administration </a:t>
            </a:r>
          </a:p>
          <a:p>
            <a:pPr>
              <a:lnSpc>
                <a:spcPct val="100000"/>
              </a:lnSpc>
              <a:spcBef>
                <a:spcPts val="0"/>
              </a:spcBef>
              <a:spcAft>
                <a:spcPts val="400"/>
              </a:spcAft>
              <a:defRPr/>
            </a:pPr>
            <a:r>
              <a:rPr lang="en-US" sz="1800">
                <a:solidFill>
                  <a:schemeClr val="bg1"/>
                </a:solidFill>
                <a:latin typeface="Calibri"/>
                <a:ea typeface="Calibri"/>
                <a:cs typeface="Calibri"/>
              </a:rPr>
              <a:t>Cybersecurity</a:t>
            </a:r>
          </a:p>
          <a:p>
            <a:pPr>
              <a:lnSpc>
                <a:spcPct val="100000"/>
              </a:lnSpc>
              <a:spcBef>
                <a:spcPts val="0"/>
              </a:spcBef>
              <a:spcAft>
                <a:spcPts val="400"/>
              </a:spcAft>
              <a:defRPr/>
            </a:pPr>
            <a:r>
              <a:rPr lang="en-US" sz="1800">
                <a:solidFill>
                  <a:schemeClr val="bg1"/>
                </a:solidFill>
                <a:latin typeface="Calibri"/>
                <a:ea typeface="Calibri"/>
                <a:cs typeface="Calibri"/>
              </a:rPr>
              <a:t>Emergency Service Administration </a:t>
            </a:r>
          </a:p>
          <a:p>
            <a:pPr>
              <a:lnSpc>
                <a:spcPct val="100000"/>
              </a:lnSpc>
              <a:spcBef>
                <a:spcPts val="0"/>
              </a:spcBef>
              <a:spcAft>
                <a:spcPts val="400"/>
              </a:spcAft>
              <a:defRPr/>
            </a:pPr>
            <a:r>
              <a:rPr lang="en-US" sz="1800">
                <a:solidFill>
                  <a:schemeClr val="bg1"/>
                </a:solidFill>
                <a:latin typeface="Calibri"/>
                <a:ea typeface="Calibri"/>
                <a:cs typeface="Calibri"/>
              </a:rPr>
              <a:t>Elementary Education </a:t>
            </a:r>
            <a:r>
              <a:rPr lang="en-US" sz="1800" i="1">
                <a:solidFill>
                  <a:schemeClr val="bg1"/>
                </a:solidFill>
                <a:latin typeface="Calibri"/>
                <a:ea typeface="Calibri"/>
                <a:cs typeface="Calibri"/>
              </a:rPr>
              <a:t>(Pending HLC Approval)</a:t>
            </a:r>
            <a:endParaRPr lang="en-US" sz="1800" i="1">
              <a:solidFill>
                <a:schemeClr val="bg1"/>
              </a:solidFill>
              <a:latin typeface="Calibri" panose="020F0502020204030204" pitchFamily="34" charset="0"/>
              <a:ea typeface="Calibri"/>
              <a:cs typeface="Calibri" panose="020F0502020204030204" pitchFamily="34" charset="0"/>
            </a:endParaRPr>
          </a:p>
          <a:p>
            <a:pPr marL="0" indent="0">
              <a:lnSpc>
                <a:spcPct val="100000"/>
              </a:lnSpc>
              <a:spcAft>
                <a:spcPts val="400"/>
              </a:spcAft>
              <a:buNone/>
              <a:defRPr/>
            </a:pPr>
            <a:r>
              <a:rPr lang="en-US" sz="1800" b="1">
                <a:solidFill>
                  <a:srgbClr val="92D050"/>
                </a:solidFill>
                <a:latin typeface="Calibri"/>
                <a:ea typeface="Calibri"/>
                <a:cs typeface="Calibri"/>
              </a:rPr>
              <a:t>Bachelor of Science in Nursing</a:t>
            </a:r>
            <a:endParaRPr lang="en-US" sz="1800" b="1" i="1">
              <a:solidFill>
                <a:srgbClr val="92D050"/>
              </a:solidFill>
              <a:latin typeface="Calibri"/>
              <a:ea typeface="Calibri"/>
              <a:cs typeface="Calibri"/>
            </a:endParaRPr>
          </a:p>
          <a:p>
            <a:pPr>
              <a:lnSpc>
                <a:spcPct val="100000"/>
              </a:lnSpc>
              <a:spcBef>
                <a:spcPts val="0"/>
              </a:spcBef>
              <a:spcAft>
                <a:spcPts val="400"/>
              </a:spcAft>
              <a:defRPr/>
            </a:pPr>
            <a:r>
              <a:rPr lang="en-US" sz="1800">
                <a:solidFill>
                  <a:schemeClr val="bg1"/>
                </a:solidFill>
                <a:latin typeface="Calibri"/>
                <a:ea typeface="Calibri"/>
                <a:cs typeface="Calibri"/>
              </a:rPr>
              <a:t>RN-BSN</a:t>
            </a:r>
          </a:p>
        </p:txBody>
      </p:sp>
      <p:pic>
        <p:nvPicPr>
          <p:cNvPr id="8" name="Picture 7">
            <a:extLst>
              <a:ext uri="{FF2B5EF4-FFF2-40B4-BE49-F238E27FC236}">
                <a16:creationId xmlns:a16="http://schemas.microsoft.com/office/drawing/2014/main" id="{91567C6B-0C0E-CB86-C3E1-E907D480A4B9}"/>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310773" y="2247439"/>
            <a:ext cx="4881227" cy="379451"/>
          </a:xfrm>
          <a:prstGeom prst="rect">
            <a:avLst/>
          </a:prstGeom>
        </p:spPr>
      </p:pic>
    </p:spTree>
    <p:extLst>
      <p:ext uri="{BB962C8B-B14F-4D97-AF65-F5344CB8AC3E}">
        <p14:creationId xmlns:p14="http://schemas.microsoft.com/office/powerpoint/2010/main" val="2233142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332362" y="241302"/>
            <a:ext cx="10515600" cy="83799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rPr>
              <a:t>Commencement Stats</a:t>
            </a:r>
          </a:p>
        </p:txBody>
      </p:sp>
      <p:pic>
        <p:nvPicPr>
          <p:cNvPr id="11" name="Picture 10" descr="Image of the new Commencement banners and gonfalons.">
            <a:extLst>
              <a:ext uri="{FF2B5EF4-FFF2-40B4-BE49-F238E27FC236}">
                <a16:creationId xmlns:a16="http://schemas.microsoft.com/office/drawing/2014/main" id="{72649551-BBB5-8DF2-7A76-70422C2DCD7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7322" y="1100794"/>
            <a:ext cx="4840124" cy="3226749"/>
          </a:xfrm>
          <a:prstGeom prst="rect">
            <a:avLst/>
          </a:prstGeom>
        </p:spPr>
      </p:pic>
      <p:sp>
        <p:nvSpPr>
          <p:cNvPr id="7" name="TextBox 6">
            <a:extLst>
              <a:ext uri="{FF2B5EF4-FFF2-40B4-BE49-F238E27FC236}">
                <a16:creationId xmlns:a16="http://schemas.microsoft.com/office/drawing/2014/main" id="{49CFE0D6-B125-A8EA-D1B3-3A552BEF1D43}"/>
              </a:ext>
            </a:extLst>
          </p:cNvPr>
          <p:cNvSpPr txBox="1"/>
          <p:nvPr/>
        </p:nvSpPr>
        <p:spPr>
          <a:xfrm>
            <a:off x="5771066" y="618785"/>
            <a:ext cx="60599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b="1">
                <a:solidFill>
                  <a:schemeClr val="accent6"/>
                </a:solidFill>
                <a:latin typeface="Calibri"/>
                <a:ea typeface="Calibri"/>
                <a:cs typeface="Calibri"/>
              </a:rPr>
              <a:t>Students:</a:t>
            </a:r>
            <a:endParaRPr lang="en-US">
              <a:latin typeface="Calibri"/>
              <a:ea typeface="Calibri"/>
              <a:cs typeface="Calibri"/>
            </a:endParaRPr>
          </a:p>
        </p:txBody>
      </p:sp>
      <p:pic>
        <p:nvPicPr>
          <p:cNvPr id="13" name="Graphic 12" descr="Graduation Cap Icon.">
            <a:extLst>
              <a:ext uri="{FF2B5EF4-FFF2-40B4-BE49-F238E27FC236}">
                <a16:creationId xmlns:a16="http://schemas.microsoft.com/office/drawing/2014/main" id="{314DC3C1-FA83-1076-066D-DB846806F2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8627" y="1056869"/>
            <a:ext cx="762000" cy="762000"/>
          </a:xfrm>
          <a:prstGeom prst="rect">
            <a:avLst/>
          </a:prstGeom>
        </p:spPr>
      </p:pic>
      <p:sp>
        <p:nvSpPr>
          <p:cNvPr id="17" name="TextBox 16">
            <a:extLst>
              <a:ext uri="{FF2B5EF4-FFF2-40B4-BE49-F238E27FC236}">
                <a16:creationId xmlns:a16="http://schemas.microsoft.com/office/drawing/2014/main" id="{4230DC4B-ACF1-477D-9F87-1940F9C3FF8C}"/>
              </a:ext>
            </a:extLst>
          </p:cNvPr>
          <p:cNvSpPr txBox="1"/>
          <p:nvPr/>
        </p:nvSpPr>
        <p:spPr>
          <a:xfrm>
            <a:off x="5630003" y="1783427"/>
            <a:ext cx="15792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000" b="1">
                <a:ea typeface="Calibri"/>
                <a:cs typeface="Calibri"/>
              </a:rPr>
              <a:t>663</a:t>
            </a:r>
            <a:r>
              <a:rPr lang="en-US" sz="1400">
                <a:ea typeface="Calibri"/>
                <a:cs typeface="Calibri"/>
              </a:rPr>
              <a:t> </a:t>
            </a:r>
            <a:br>
              <a:rPr lang="en-US" sz="1400">
                <a:ea typeface="Calibri"/>
                <a:cs typeface="Calibri"/>
              </a:rPr>
            </a:br>
            <a:r>
              <a:rPr lang="en-US" sz="1200">
                <a:ea typeface="Calibri"/>
                <a:cs typeface="Calibri"/>
              </a:rPr>
              <a:t>students walked</a:t>
            </a:r>
            <a:endParaRPr lang="en-US" sz="1400">
              <a:ea typeface="Calibri"/>
              <a:cs typeface="Calibri"/>
            </a:endParaRPr>
          </a:p>
        </p:txBody>
      </p:sp>
      <p:pic>
        <p:nvPicPr>
          <p:cNvPr id="14" name="Graphic 13" descr="People Icon.">
            <a:extLst>
              <a:ext uri="{FF2B5EF4-FFF2-40B4-BE49-F238E27FC236}">
                <a16:creationId xmlns:a16="http://schemas.microsoft.com/office/drawing/2014/main" id="{7C214C10-13C7-9218-DE74-DB675FEC80EE}"/>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7998796" y="1056869"/>
            <a:ext cx="762000" cy="762000"/>
          </a:xfrm>
          <a:prstGeom prst="rect">
            <a:avLst/>
          </a:prstGeom>
        </p:spPr>
      </p:pic>
      <p:sp>
        <p:nvSpPr>
          <p:cNvPr id="18" name="TextBox 17">
            <a:extLst>
              <a:ext uri="{FF2B5EF4-FFF2-40B4-BE49-F238E27FC236}">
                <a16:creationId xmlns:a16="http://schemas.microsoft.com/office/drawing/2014/main" id="{4F01C300-C62D-9C22-CF7D-96DEE967573F}"/>
              </a:ext>
            </a:extLst>
          </p:cNvPr>
          <p:cNvSpPr txBox="1"/>
          <p:nvPr/>
        </p:nvSpPr>
        <p:spPr>
          <a:xfrm>
            <a:off x="7646239" y="1783427"/>
            <a:ext cx="14671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000" b="1">
                <a:ea typeface="Calibri"/>
                <a:cs typeface="Calibri"/>
              </a:rPr>
              <a:t>6,000+</a:t>
            </a:r>
            <a:r>
              <a:rPr lang="en-US" sz="1400">
                <a:ea typeface="Calibri"/>
                <a:cs typeface="Calibri"/>
              </a:rPr>
              <a:t> </a:t>
            </a:r>
            <a:br>
              <a:rPr lang="en-US" sz="1400">
                <a:ea typeface="Calibri"/>
                <a:cs typeface="Calibri"/>
              </a:rPr>
            </a:br>
            <a:r>
              <a:rPr lang="en-US" sz="1200">
                <a:ea typeface="Calibri"/>
                <a:cs typeface="Calibri"/>
              </a:rPr>
              <a:t>came in person</a:t>
            </a:r>
            <a:endParaRPr lang="en-US" sz="1400">
              <a:ea typeface="Calibri"/>
              <a:cs typeface="Calibri"/>
            </a:endParaRPr>
          </a:p>
        </p:txBody>
      </p:sp>
      <p:pic>
        <p:nvPicPr>
          <p:cNvPr id="16" name="Graphic 15" descr="Video on computer icon.">
            <a:extLst>
              <a:ext uri="{FF2B5EF4-FFF2-40B4-BE49-F238E27FC236}">
                <a16:creationId xmlns:a16="http://schemas.microsoft.com/office/drawing/2014/main" id="{C483E091-E88D-1586-5438-32770C1E9F2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0337553" y="1056869"/>
            <a:ext cx="762000" cy="762000"/>
          </a:xfrm>
          <a:prstGeom prst="rect">
            <a:avLst/>
          </a:prstGeom>
        </p:spPr>
      </p:pic>
      <p:sp>
        <p:nvSpPr>
          <p:cNvPr id="19" name="TextBox 18">
            <a:extLst>
              <a:ext uri="{FF2B5EF4-FFF2-40B4-BE49-F238E27FC236}">
                <a16:creationId xmlns:a16="http://schemas.microsoft.com/office/drawing/2014/main" id="{86F2447E-59F0-8FC0-BEF2-24E13E9393BA}"/>
              </a:ext>
            </a:extLst>
          </p:cNvPr>
          <p:cNvSpPr txBox="1"/>
          <p:nvPr/>
        </p:nvSpPr>
        <p:spPr>
          <a:xfrm>
            <a:off x="9748899" y="1783427"/>
            <a:ext cx="198149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000" b="1">
                <a:ea typeface="Calibri"/>
                <a:cs typeface="Calibri"/>
              </a:rPr>
              <a:t>2,500+</a:t>
            </a:r>
            <a:r>
              <a:rPr lang="en-US" sz="1400">
                <a:ea typeface="Calibri"/>
                <a:cs typeface="Calibri"/>
              </a:rPr>
              <a:t> </a:t>
            </a:r>
            <a:br>
              <a:rPr lang="en-US" sz="1400">
                <a:ea typeface="Calibri"/>
                <a:cs typeface="Calibri"/>
              </a:rPr>
            </a:br>
            <a:r>
              <a:rPr lang="en-US" sz="1200">
                <a:ea typeface="Calibri"/>
                <a:cs typeface="Calibri"/>
              </a:rPr>
              <a:t>watched the live stream</a:t>
            </a:r>
            <a:endParaRPr lang="en-US" sz="1400">
              <a:ea typeface="Calibri"/>
              <a:cs typeface="Calibri"/>
            </a:endParaRPr>
          </a:p>
        </p:txBody>
      </p:sp>
      <p:cxnSp>
        <p:nvCxnSpPr>
          <p:cNvPr id="22" name="Straight Connector 21">
            <a:extLst>
              <a:ext uri="{FF2B5EF4-FFF2-40B4-BE49-F238E27FC236}">
                <a16:creationId xmlns:a16="http://schemas.microsoft.com/office/drawing/2014/main" id="{89A7F125-EA05-BD3C-7208-6FCFAE725A05}"/>
              </a:ext>
              <a:ext uri="{C183D7F6-B498-43B3-948B-1728B52AA6E4}">
                <adec:decorative xmlns:adec="http://schemas.microsoft.com/office/drawing/2017/decorative" val="1"/>
              </a:ext>
            </a:extLst>
          </p:cNvPr>
          <p:cNvCxnSpPr>
            <a:cxnSpLocks/>
          </p:cNvCxnSpPr>
          <p:nvPr/>
        </p:nvCxnSpPr>
        <p:spPr>
          <a:xfrm>
            <a:off x="7368520" y="1079291"/>
            <a:ext cx="0" cy="1223905"/>
          </a:xfrm>
          <a:prstGeom prst="line">
            <a:avLst/>
          </a:prstGeom>
          <a:ln w="15875">
            <a:solidFill>
              <a:srgbClr val="7CB742"/>
            </a:solidFill>
          </a:ln>
        </p:spPr>
        <p:style>
          <a:lnRef idx="1">
            <a:schemeClr val="dk1"/>
          </a:lnRef>
          <a:fillRef idx="0">
            <a:schemeClr val="dk1"/>
          </a:fillRef>
          <a:effectRef idx="0">
            <a:schemeClr val="dk1"/>
          </a:effectRef>
          <a:fontRef idx="minor">
            <a:schemeClr val="tx1"/>
          </a:fontRef>
        </p:style>
      </p:cxnSp>
      <p:cxnSp>
        <p:nvCxnSpPr>
          <p:cNvPr id="55" name="Straight Connector 54">
            <a:extLst>
              <a:ext uri="{FF2B5EF4-FFF2-40B4-BE49-F238E27FC236}">
                <a16:creationId xmlns:a16="http://schemas.microsoft.com/office/drawing/2014/main" id="{E2F90AAF-42DC-AC87-3E62-C4C2CBE38EFA}"/>
              </a:ext>
              <a:ext uri="{C183D7F6-B498-43B3-948B-1728B52AA6E4}">
                <adec:decorative xmlns:adec="http://schemas.microsoft.com/office/drawing/2017/decorative" val="1"/>
              </a:ext>
            </a:extLst>
          </p:cNvPr>
          <p:cNvCxnSpPr>
            <a:cxnSpLocks/>
          </p:cNvCxnSpPr>
          <p:nvPr/>
        </p:nvCxnSpPr>
        <p:spPr>
          <a:xfrm>
            <a:off x="9455503" y="1079291"/>
            <a:ext cx="0" cy="1223905"/>
          </a:xfrm>
          <a:prstGeom prst="line">
            <a:avLst/>
          </a:prstGeom>
          <a:ln w="15875">
            <a:solidFill>
              <a:srgbClr val="7CB742"/>
            </a:solidFill>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F61C28FB-CF75-35A4-BF37-534432F349E2}"/>
              </a:ext>
            </a:extLst>
          </p:cNvPr>
          <p:cNvSpPr txBox="1"/>
          <p:nvPr/>
        </p:nvSpPr>
        <p:spPr>
          <a:xfrm>
            <a:off x="5771066" y="2549067"/>
            <a:ext cx="60599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600"/>
              </a:spcBef>
            </a:pPr>
            <a:r>
              <a:rPr lang="en-US" b="1">
                <a:solidFill>
                  <a:schemeClr val="accent6"/>
                </a:solidFill>
                <a:latin typeface="Calibri"/>
                <a:ea typeface="Calibri"/>
                <a:cs typeface="Calibri"/>
              </a:rPr>
              <a:t>Volunteers:</a:t>
            </a:r>
            <a:endParaRPr lang="en-US">
              <a:latin typeface="Calibri"/>
              <a:ea typeface="Calibri"/>
              <a:cs typeface="Calibri"/>
            </a:endParaRPr>
          </a:p>
        </p:txBody>
      </p:sp>
      <p:pic>
        <p:nvPicPr>
          <p:cNvPr id="64" name="Graphic 63" descr="Hands clasped together icon.">
            <a:extLst>
              <a:ext uri="{FF2B5EF4-FFF2-40B4-BE49-F238E27FC236}">
                <a16:creationId xmlns:a16="http://schemas.microsoft.com/office/drawing/2014/main" id="{6EF3A4D4-7868-F0B2-FED0-9A0016E516B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6038627" y="3025518"/>
            <a:ext cx="762000" cy="762000"/>
          </a:xfrm>
          <a:prstGeom prst="rect">
            <a:avLst/>
          </a:prstGeom>
        </p:spPr>
      </p:pic>
      <p:sp>
        <p:nvSpPr>
          <p:cNvPr id="67" name="TextBox 66">
            <a:extLst>
              <a:ext uri="{FF2B5EF4-FFF2-40B4-BE49-F238E27FC236}">
                <a16:creationId xmlns:a16="http://schemas.microsoft.com/office/drawing/2014/main" id="{B80E7403-EB1B-69ED-E0F7-D37C12345923}"/>
              </a:ext>
            </a:extLst>
          </p:cNvPr>
          <p:cNvSpPr txBox="1"/>
          <p:nvPr/>
        </p:nvSpPr>
        <p:spPr>
          <a:xfrm>
            <a:off x="5630003" y="3747436"/>
            <a:ext cx="157924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000" b="1">
                <a:ea typeface="Calibri"/>
                <a:cs typeface="Calibri"/>
              </a:rPr>
              <a:t>19</a:t>
            </a:r>
            <a:r>
              <a:rPr lang="en-US" sz="1400">
                <a:ea typeface="Calibri"/>
                <a:cs typeface="Calibri"/>
              </a:rPr>
              <a:t> </a:t>
            </a:r>
            <a:br>
              <a:rPr lang="en-US" sz="1400">
                <a:ea typeface="Calibri"/>
                <a:cs typeface="Calibri"/>
              </a:rPr>
            </a:br>
            <a:r>
              <a:rPr lang="en-US" sz="1200">
                <a:ea typeface="Calibri"/>
                <a:cs typeface="Calibri"/>
              </a:rPr>
              <a:t>teams</a:t>
            </a:r>
            <a:endParaRPr lang="en-US" sz="1400">
              <a:ea typeface="Calibri"/>
              <a:cs typeface="Calibri"/>
            </a:endParaRPr>
          </a:p>
        </p:txBody>
      </p:sp>
      <p:pic>
        <p:nvPicPr>
          <p:cNvPr id="65" name="Graphic 64" descr="People icon.">
            <a:extLst>
              <a:ext uri="{FF2B5EF4-FFF2-40B4-BE49-F238E27FC236}">
                <a16:creationId xmlns:a16="http://schemas.microsoft.com/office/drawing/2014/main" id="{7B632E88-5448-CC28-7B68-4C081D04E52F}"/>
              </a:ext>
            </a:extLst>
          </p:cNvPr>
          <p:cNvPicPr>
            <a:picLocks noChangeAspect="1"/>
          </p:cNvPicPr>
          <p:nvPr/>
        </p:nvPicPr>
        <p:blipFill>
          <a:blip r:embed="rId12">
            <a:extLst>
              <a:ext uri="{96DAC541-7B7A-43D3-8B79-37D633B846F1}">
                <asvg:svgBlip xmlns:asvg="http://schemas.microsoft.com/office/drawing/2016/SVG/main" r:embed="rId13"/>
              </a:ext>
            </a:extLst>
          </a:blip>
          <a:srcRect/>
          <a:stretch/>
        </p:blipFill>
        <p:spPr>
          <a:xfrm>
            <a:off x="7998796" y="3025518"/>
            <a:ext cx="762000" cy="762000"/>
          </a:xfrm>
          <a:prstGeom prst="rect">
            <a:avLst/>
          </a:prstGeom>
        </p:spPr>
      </p:pic>
      <p:sp>
        <p:nvSpPr>
          <p:cNvPr id="68" name="TextBox 67">
            <a:extLst>
              <a:ext uri="{FF2B5EF4-FFF2-40B4-BE49-F238E27FC236}">
                <a16:creationId xmlns:a16="http://schemas.microsoft.com/office/drawing/2014/main" id="{CB865E03-68C3-D4D6-EFDF-8B31BD011735}"/>
              </a:ext>
            </a:extLst>
          </p:cNvPr>
          <p:cNvSpPr txBox="1"/>
          <p:nvPr/>
        </p:nvSpPr>
        <p:spPr>
          <a:xfrm>
            <a:off x="7646239" y="3747436"/>
            <a:ext cx="1467114"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spcBef>
                <a:spcPts val="600"/>
              </a:spcBef>
            </a:pPr>
            <a:r>
              <a:rPr lang="en-US" sz="2000" b="1">
                <a:ea typeface="Calibri"/>
                <a:cs typeface="Calibri"/>
              </a:rPr>
              <a:t>160</a:t>
            </a:r>
            <a:br>
              <a:rPr lang="en-US" sz="1400">
                <a:ea typeface="Calibri"/>
                <a:cs typeface="Calibri"/>
              </a:rPr>
            </a:br>
            <a:r>
              <a:rPr lang="en-US" sz="1200">
                <a:ea typeface="Calibri"/>
                <a:cs typeface="Calibri"/>
              </a:rPr>
              <a:t>volunteers</a:t>
            </a:r>
            <a:endParaRPr lang="en-US" sz="1400">
              <a:ea typeface="Calibri"/>
              <a:cs typeface="Calibri"/>
            </a:endParaRPr>
          </a:p>
        </p:txBody>
      </p:sp>
      <p:cxnSp>
        <p:nvCxnSpPr>
          <p:cNvPr id="70" name="Straight Connector 69">
            <a:extLst>
              <a:ext uri="{FF2B5EF4-FFF2-40B4-BE49-F238E27FC236}">
                <a16:creationId xmlns:a16="http://schemas.microsoft.com/office/drawing/2014/main" id="{22547E0E-9507-F8C4-4899-03FD64EB5F65}"/>
              </a:ext>
              <a:ext uri="{C183D7F6-B498-43B3-948B-1728B52AA6E4}">
                <adec:decorative xmlns:adec="http://schemas.microsoft.com/office/drawing/2017/decorative" val="1"/>
              </a:ext>
            </a:extLst>
          </p:cNvPr>
          <p:cNvCxnSpPr>
            <a:cxnSpLocks/>
          </p:cNvCxnSpPr>
          <p:nvPr/>
        </p:nvCxnSpPr>
        <p:spPr>
          <a:xfrm>
            <a:off x="7368520" y="3047940"/>
            <a:ext cx="0" cy="1223905"/>
          </a:xfrm>
          <a:prstGeom prst="line">
            <a:avLst/>
          </a:prstGeom>
          <a:ln w="15875">
            <a:solidFill>
              <a:srgbClr val="7CB742"/>
            </a:solidFill>
          </a:ln>
        </p:spPr>
        <p:style>
          <a:lnRef idx="1">
            <a:schemeClr val="dk1"/>
          </a:lnRef>
          <a:fillRef idx="0">
            <a:schemeClr val="dk1"/>
          </a:fillRef>
          <a:effectRef idx="0">
            <a:schemeClr val="dk1"/>
          </a:effectRef>
          <a:fontRef idx="minor">
            <a:schemeClr val="tx1"/>
          </a:fontRef>
        </p:style>
      </p:cxnSp>
      <p:sp>
        <p:nvSpPr>
          <p:cNvPr id="72" name="Oval 71">
            <a:extLst>
              <a:ext uri="{FF2B5EF4-FFF2-40B4-BE49-F238E27FC236}">
                <a16:creationId xmlns:a16="http://schemas.microsoft.com/office/drawing/2014/main" id="{27187DB4-9CA1-B495-E047-CBF5B5257032}"/>
              </a:ext>
            </a:extLst>
          </p:cNvPr>
          <p:cNvSpPr/>
          <p:nvPr/>
        </p:nvSpPr>
        <p:spPr>
          <a:xfrm>
            <a:off x="9455503" y="3017840"/>
            <a:ext cx="2274888" cy="11967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b="1">
                <a:solidFill>
                  <a:schemeClr val="bg1"/>
                </a:solidFill>
              </a:rPr>
              <a:t>Our Most </a:t>
            </a:r>
            <a:br>
              <a:rPr lang="en-US" b="1">
                <a:solidFill>
                  <a:schemeClr val="bg1"/>
                </a:solidFill>
              </a:rPr>
            </a:br>
            <a:r>
              <a:rPr lang="en-US" b="1">
                <a:solidFill>
                  <a:schemeClr val="bg1"/>
                </a:solidFill>
              </a:rPr>
              <a:t>Participants Ever!</a:t>
            </a:r>
          </a:p>
        </p:txBody>
      </p:sp>
      <p:sp>
        <p:nvSpPr>
          <p:cNvPr id="54" name="TextBox 53">
            <a:extLst>
              <a:ext uri="{FF2B5EF4-FFF2-40B4-BE49-F238E27FC236}">
                <a16:creationId xmlns:a16="http://schemas.microsoft.com/office/drawing/2014/main" id="{6E72791D-EF21-205F-E992-3AF678D29B90}"/>
              </a:ext>
            </a:extLst>
          </p:cNvPr>
          <p:cNvSpPr txBox="1"/>
          <p:nvPr/>
        </p:nvSpPr>
        <p:spPr>
          <a:xfrm>
            <a:off x="332362" y="4603833"/>
            <a:ext cx="11498690" cy="1495528"/>
          </a:xfrm>
          <a:prstGeom prst="rect">
            <a:avLst/>
          </a:prstGeom>
          <a:noFill/>
        </p:spPr>
        <p:txBody>
          <a:bodyPr rot="0" spcFirstLastPara="0" vertOverflow="overflow" horzOverflow="overflow" vert="horz" wrap="square" lIns="91440" tIns="45720" rIns="91440" bIns="45720" numCol="2" spcCol="0" rtlCol="0" fromWordArt="0" anchor="t" anchorCtr="0" forceAA="0" compatLnSpc="1">
            <a:prstTxWarp prst="textNoShape">
              <a:avLst/>
            </a:prstTxWarp>
            <a:noAutofit/>
          </a:bodyPr>
          <a:lstStyle/>
          <a:p>
            <a:pPr>
              <a:spcBef>
                <a:spcPts val="600"/>
              </a:spcBef>
            </a:pPr>
            <a:r>
              <a:rPr lang="en-US" sz="1600" b="1">
                <a:latin typeface="Calibri"/>
                <a:ea typeface="Calibri"/>
                <a:cs typeface="Calibri"/>
              </a:rPr>
              <a:t>Other Notable Wins:</a:t>
            </a:r>
          </a:p>
          <a:p>
            <a:pPr marL="285750" indent="-285750">
              <a:spcBef>
                <a:spcPts val="600"/>
              </a:spcBef>
              <a:buFont typeface="Arial" panose="020B0604020202020204" pitchFamily="34" charset="0"/>
              <a:buChar char="•"/>
            </a:pPr>
            <a:r>
              <a:rPr lang="en-US" sz="1600" b="0" i="0" u="none" strike="noStrike">
                <a:effectLst/>
                <a:latin typeface="Calibri"/>
                <a:ea typeface="Calibri"/>
                <a:cs typeface="Calibri"/>
              </a:rPr>
              <a:t>The revamped stage design (banners and gonfalons) </a:t>
            </a:r>
            <a:br>
              <a:rPr lang="en-US" sz="1600" b="0" i="0" u="none" strike="noStrike">
                <a:effectLst/>
                <a:latin typeface="Calibri"/>
                <a:ea typeface="Calibri"/>
                <a:cs typeface="Calibri"/>
              </a:rPr>
            </a:br>
            <a:r>
              <a:rPr lang="en-US" sz="1600" b="0" i="0" u="none" strike="noStrike">
                <a:effectLst/>
                <a:latin typeface="Calibri"/>
                <a:ea typeface="Calibri"/>
                <a:cs typeface="Calibri"/>
              </a:rPr>
              <a:t>and graduate procession created a more sophisticated graduation experience</a:t>
            </a:r>
            <a:r>
              <a:rPr lang="en-US" sz="1600">
                <a:latin typeface="Calibri"/>
                <a:ea typeface="Calibri"/>
                <a:cs typeface="Calibri"/>
              </a:rPr>
              <a:t>.</a:t>
            </a:r>
            <a:endParaRPr lang="en-US" sz="1600" b="0" i="0" u="none" strike="noStrike">
              <a:effectLst/>
              <a:latin typeface="Calibri"/>
              <a:ea typeface="Calibri"/>
              <a:cs typeface="Calibri"/>
            </a:endParaRPr>
          </a:p>
          <a:p>
            <a:pPr marL="285750" indent="-285750">
              <a:spcBef>
                <a:spcPts val="600"/>
              </a:spcBef>
              <a:buFont typeface="Arial" panose="020B0604020202020204" pitchFamily="34" charset="0"/>
              <a:buChar char="•"/>
            </a:pPr>
            <a:endParaRPr lang="en-US" sz="1600">
              <a:latin typeface="Calibri"/>
              <a:ea typeface="Calibri"/>
              <a:cs typeface="Calibri"/>
            </a:endParaRPr>
          </a:p>
          <a:p>
            <a:pPr marL="285750" indent="-285750">
              <a:spcBef>
                <a:spcPts val="600"/>
              </a:spcBef>
              <a:buFont typeface="Arial" panose="020B0604020202020204" pitchFamily="34" charset="0"/>
              <a:buChar char="•"/>
            </a:pPr>
            <a:r>
              <a:rPr lang="en-US" sz="1600">
                <a:latin typeface="Calibri"/>
                <a:ea typeface="Calibri"/>
                <a:cs typeface="Calibri"/>
              </a:rPr>
              <a:t>Early check-in process at our campuses allowed us to </a:t>
            </a:r>
            <a:br>
              <a:rPr lang="en-US" sz="1600">
                <a:latin typeface="Calibri"/>
                <a:ea typeface="Calibri"/>
                <a:cs typeface="Calibri"/>
              </a:rPr>
            </a:br>
            <a:r>
              <a:rPr lang="en-US" sz="1600">
                <a:latin typeface="Calibri"/>
                <a:ea typeface="Calibri"/>
                <a:cs typeface="Calibri"/>
              </a:rPr>
              <a:t>check in 334 graduates before the ceremony </a:t>
            </a:r>
            <a:br>
              <a:rPr lang="en-US" sz="1600">
                <a:latin typeface="Calibri"/>
                <a:ea typeface="Calibri"/>
                <a:cs typeface="Calibri"/>
              </a:rPr>
            </a:br>
            <a:r>
              <a:rPr lang="en-US" sz="1600">
                <a:latin typeface="Calibri"/>
                <a:ea typeface="Calibri"/>
                <a:cs typeface="Calibri"/>
              </a:rPr>
              <a:t>(50.5% of ceremony participants). </a:t>
            </a:r>
          </a:p>
          <a:p>
            <a:pPr marL="285750" indent="-285750" algn="l">
              <a:spcBef>
                <a:spcPts val="600"/>
              </a:spcBef>
              <a:buFont typeface="Arial" panose="020B0604020202020204" pitchFamily="34" charset="0"/>
              <a:buChar char="•"/>
            </a:pPr>
            <a:r>
              <a:rPr lang="en-US" sz="1600">
                <a:latin typeface="Calibri"/>
                <a:ea typeface="Calibri"/>
                <a:cs typeface="Calibri"/>
              </a:rPr>
              <a:t>Democratic</a:t>
            </a:r>
            <a:r>
              <a:rPr lang="en-US" sz="1600" b="0" i="0" u="none" strike="noStrike">
                <a:effectLst/>
                <a:latin typeface="Calibri"/>
                <a:ea typeface="Calibri"/>
                <a:cs typeface="Calibri"/>
              </a:rPr>
              <a:t> student speaker selection process yielded </a:t>
            </a:r>
            <a:br>
              <a:rPr lang="en-US" sz="1600" b="0" i="0" u="none" strike="noStrike">
                <a:effectLst/>
                <a:latin typeface="Calibri"/>
                <a:ea typeface="Calibri"/>
                <a:cs typeface="Calibri"/>
              </a:rPr>
            </a:br>
            <a:r>
              <a:rPr lang="en-US" sz="1600" b="0" i="0" u="none" strike="noStrike">
                <a:effectLst/>
                <a:latin typeface="Calibri"/>
                <a:ea typeface="Calibri"/>
                <a:cs typeface="Calibri"/>
              </a:rPr>
              <a:t>an excellent result through an equitable process. </a:t>
            </a:r>
            <a:endParaRPr lang="en-US">
              <a:latin typeface="Calibri"/>
              <a:ea typeface="Calibri"/>
              <a:cs typeface="Calibri"/>
            </a:endParaRPr>
          </a:p>
        </p:txBody>
      </p:sp>
    </p:spTree>
    <p:extLst>
      <p:ext uri="{BB962C8B-B14F-4D97-AF65-F5344CB8AC3E}">
        <p14:creationId xmlns:p14="http://schemas.microsoft.com/office/powerpoint/2010/main" val="4037101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59EBD3D-0B90-3C60-BAF9-4113F2487BB0}"/>
              </a:ext>
            </a:extLst>
          </p:cNvPr>
          <p:cNvSpPr txBox="1">
            <a:spLocks noGrp="1"/>
          </p:cNvSpPr>
          <p:nvPr>
            <p:ph type="title" idx="4294967295"/>
          </p:nvPr>
        </p:nvSpPr>
        <p:spPr>
          <a:xfrm>
            <a:off x="475292" y="32591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mn-lt"/>
                <a:ea typeface="+mj-ea"/>
                <a:cs typeface="+mj-cs"/>
              </a:rPr>
              <a:t>Achieving HSI Designation</a:t>
            </a:r>
          </a:p>
        </p:txBody>
      </p:sp>
      <p:graphicFrame>
        <p:nvGraphicFramePr>
          <p:cNvPr id="3" name="Chart 2" descr="Bar chart titled 'Achieving HSI Designation' showing the percentage of Hispanic student enrollment at Pikes Peak State College from 2017 to 2025. The chart begins with 18% in 2017 and shows a consistent upward trend, reaching 26.8% in 2025. Each bar represents a year, with percentages labeled above each bar.">
            <a:extLst>
              <a:ext uri="{FF2B5EF4-FFF2-40B4-BE49-F238E27FC236}">
                <a16:creationId xmlns:a16="http://schemas.microsoft.com/office/drawing/2014/main" id="{A424066D-194A-7E67-072E-5D2C08D96469}"/>
              </a:ext>
            </a:extLst>
          </p:cNvPr>
          <p:cNvGraphicFramePr/>
          <p:nvPr>
            <p:extLst>
              <p:ext uri="{D42A27DB-BD31-4B8C-83A1-F6EECF244321}">
                <p14:modId xmlns:p14="http://schemas.microsoft.com/office/powerpoint/2010/main" val="980713796"/>
              </p:ext>
            </p:extLst>
          </p:nvPr>
        </p:nvGraphicFramePr>
        <p:xfrm>
          <a:off x="517891" y="1094265"/>
          <a:ext cx="11156217" cy="5005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5838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04EDFC0-1BD7-B2CC-9FC4-81C6D420F855}"/>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260094" y="1705229"/>
            <a:ext cx="1671812" cy="1671812"/>
          </a:xfrm>
          <a:prstGeom prst="rect">
            <a:avLst/>
          </a:prstGeom>
        </p:spPr>
      </p:pic>
      <p:sp>
        <p:nvSpPr>
          <p:cNvPr id="7" name="Title 1">
            <a:extLst>
              <a:ext uri="{FF2B5EF4-FFF2-40B4-BE49-F238E27FC236}">
                <a16:creationId xmlns:a16="http://schemas.microsoft.com/office/drawing/2014/main" id="{35A74D8D-AA9D-6F98-4011-CA7D084BA93A}"/>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rPr>
              <a:t>Budget and Reserves</a:t>
            </a:r>
          </a:p>
        </p:txBody>
      </p:sp>
    </p:spTree>
    <p:extLst>
      <p:ext uri="{BB962C8B-B14F-4D97-AF65-F5344CB8AC3E}">
        <p14:creationId xmlns:p14="http://schemas.microsoft.com/office/powerpoint/2010/main" val="23120777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DEFDF-A991-A0D1-86E2-123FE927C293}"/>
              </a:ext>
            </a:extLst>
          </p:cNvPr>
          <p:cNvSpPr>
            <a:spLocks noGrp="1"/>
          </p:cNvSpPr>
          <p:nvPr>
            <p:ph type="title"/>
          </p:nvPr>
        </p:nvSpPr>
        <p:spPr>
          <a:xfrm>
            <a:off x="838200" y="221941"/>
            <a:ext cx="10515600" cy="921648"/>
          </a:xfrm>
        </p:spPr>
        <p:txBody>
          <a:bodyPr>
            <a:normAutofit/>
          </a:bodyPr>
          <a:lstStyle/>
          <a:p>
            <a:r>
              <a:rPr lang="en-US"/>
              <a:t>Where Our Money Comes From</a:t>
            </a:r>
          </a:p>
        </p:txBody>
      </p:sp>
      <p:graphicFrame>
        <p:nvGraphicFramePr>
          <p:cNvPr id="5" name="Content Placeholder 5" descr="Pie chart titled “FY25 Revenue in $ Millions” showing sources of funding. Resident Tuition makes up the largest share at $57.2 million, followed by FFE COF at $35.7 million. Other sources include Non-Resident Tuition at $2.5 million, Amendment 50 at $5.2 million, and Other at $11.3 million.">
            <a:extLst>
              <a:ext uri="{FF2B5EF4-FFF2-40B4-BE49-F238E27FC236}">
                <a16:creationId xmlns:a16="http://schemas.microsoft.com/office/drawing/2014/main" id="{7CA23B96-C14F-CC79-81A9-82020B2F7AC7}"/>
              </a:ext>
            </a:extLst>
          </p:cNvPr>
          <p:cNvGraphicFramePr>
            <a:graphicFrameLocks noGrp="1"/>
          </p:cNvGraphicFramePr>
          <p:nvPr>
            <p:ph idx="1"/>
            <p:extLst>
              <p:ext uri="{D42A27DB-BD31-4B8C-83A1-F6EECF244321}">
                <p14:modId xmlns:p14="http://schemas.microsoft.com/office/powerpoint/2010/main" val="778301930"/>
              </p:ext>
            </p:extLst>
          </p:nvPr>
        </p:nvGraphicFramePr>
        <p:xfrm>
          <a:off x="2481942" y="1143588"/>
          <a:ext cx="6640286" cy="4868781"/>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5AD40DEF-1827-E7CE-0173-B7A01B2A215E}"/>
              </a:ext>
            </a:extLst>
          </p:cNvPr>
          <p:cNvSpPr txBox="1"/>
          <p:nvPr/>
        </p:nvSpPr>
        <p:spPr>
          <a:xfrm>
            <a:off x="8703213" y="3013501"/>
            <a:ext cx="2013693" cy="830997"/>
          </a:xfrm>
          <a:prstGeom prst="rect">
            <a:avLst/>
          </a:prstGeom>
          <a:noFill/>
        </p:spPr>
        <p:txBody>
          <a:bodyPr wrap="none" rtlCol="0">
            <a:spAutoFit/>
          </a:bodyPr>
          <a:lstStyle/>
          <a:p>
            <a:pPr algn="ctr"/>
            <a:r>
              <a:rPr lang="en-US" sz="2400" b="1">
                <a:ea typeface="Source Sans Pro"/>
              </a:rPr>
              <a:t>$111.6 Million</a:t>
            </a:r>
          </a:p>
          <a:p>
            <a:pPr algn="ctr"/>
            <a:r>
              <a:rPr lang="en-US" sz="2400" b="1">
                <a:ea typeface="Source Sans Pro"/>
              </a:rPr>
              <a:t>In Total</a:t>
            </a:r>
          </a:p>
        </p:txBody>
      </p:sp>
    </p:spTree>
    <p:extLst>
      <p:ext uri="{BB962C8B-B14F-4D97-AF65-F5344CB8AC3E}">
        <p14:creationId xmlns:p14="http://schemas.microsoft.com/office/powerpoint/2010/main" val="29021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D069-6552-49A9-4905-41E537BF12F9}"/>
              </a:ext>
            </a:extLst>
          </p:cNvPr>
          <p:cNvSpPr>
            <a:spLocks noGrp="1"/>
          </p:cNvSpPr>
          <p:nvPr>
            <p:ph type="title"/>
          </p:nvPr>
        </p:nvSpPr>
        <p:spPr>
          <a:xfrm>
            <a:off x="838200" y="244445"/>
            <a:ext cx="10515600" cy="1325563"/>
          </a:xfrm>
        </p:spPr>
        <p:txBody>
          <a:bodyPr/>
          <a:lstStyle/>
          <a:p>
            <a:pPr algn="ctr"/>
            <a:r>
              <a:rPr lang="en-US"/>
              <a:t>In Person vs Online Tuition Actual Revenue FY25</a:t>
            </a:r>
            <a:br>
              <a:rPr lang="en-US"/>
            </a:br>
            <a:r>
              <a:rPr lang="en-US"/>
              <a:t>Resident and Non-Resident</a:t>
            </a:r>
          </a:p>
        </p:txBody>
      </p:sp>
      <p:graphicFrame>
        <p:nvGraphicFramePr>
          <p:cNvPr id="6" name="Content Placeholder 5" descr="Pie chart titled “Tuition in $Millions” showing FY25 tuition revenue by delivery method. Online tuition generated $28.9 million, while in-person tuition generated $30.7 million.">
            <a:extLst>
              <a:ext uri="{FF2B5EF4-FFF2-40B4-BE49-F238E27FC236}">
                <a16:creationId xmlns:a16="http://schemas.microsoft.com/office/drawing/2014/main" id="{1BED0EDD-4F21-91EB-CEA3-FF1E99562A21}"/>
              </a:ext>
            </a:extLst>
          </p:cNvPr>
          <p:cNvGraphicFramePr>
            <a:graphicFrameLocks noGrp="1"/>
          </p:cNvGraphicFramePr>
          <p:nvPr>
            <p:ph idx="1"/>
            <p:extLst>
              <p:ext uri="{D42A27DB-BD31-4B8C-83A1-F6EECF244321}">
                <p14:modId xmlns:p14="http://schemas.microsoft.com/office/powerpoint/2010/main" val="3723575208"/>
              </p:ext>
            </p:extLst>
          </p:nvPr>
        </p:nvGraphicFramePr>
        <p:xfrm>
          <a:off x="672662" y="1522230"/>
          <a:ext cx="11046372" cy="4606955"/>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angle 3">
            <a:extLst>
              <a:ext uri="{FF2B5EF4-FFF2-40B4-BE49-F238E27FC236}">
                <a16:creationId xmlns:a16="http://schemas.microsoft.com/office/drawing/2014/main" id="{E4E18D18-A255-8888-BD00-9E742608F1D7}"/>
              </a:ext>
              <a:ext uri="{C183D7F6-B498-43B3-948B-1728B52AA6E4}">
                <adec:decorative xmlns:adec="http://schemas.microsoft.com/office/drawing/2017/decorative" val="1"/>
              </a:ext>
            </a:extLst>
          </p:cNvPr>
          <p:cNvSpPr/>
          <p:nvPr/>
        </p:nvSpPr>
        <p:spPr>
          <a:xfrm>
            <a:off x="933340" y="2153820"/>
            <a:ext cx="3349861" cy="2550360"/>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8D64C5D-09E6-E58D-CEA8-99BBFA1E756F}"/>
              </a:ext>
            </a:extLst>
          </p:cNvPr>
          <p:cNvSpPr txBox="1"/>
          <p:nvPr/>
        </p:nvSpPr>
        <p:spPr>
          <a:xfrm>
            <a:off x="672662" y="2362230"/>
            <a:ext cx="3349861" cy="2739211"/>
          </a:xfrm>
          <a:prstGeom prst="rect">
            <a:avLst/>
          </a:prstGeom>
          <a:solidFill>
            <a:schemeClr val="tx1"/>
          </a:solidFill>
        </p:spPr>
        <p:txBody>
          <a:bodyPr wrap="square" lIns="91440" tIns="45720" rIns="91440" bIns="45720" rtlCol="0" anchor="ctr">
            <a:spAutoFit/>
          </a:bodyPr>
          <a:lstStyle/>
          <a:p>
            <a:pPr algn="ctr"/>
            <a:r>
              <a:rPr lang="en-US" sz="2400">
                <a:solidFill>
                  <a:schemeClr val="bg1"/>
                </a:solidFill>
              </a:rPr>
              <a:t>FY26</a:t>
            </a:r>
          </a:p>
          <a:p>
            <a:pPr algn="ctr"/>
            <a:r>
              <a:rPr lang="en-US" sz="2400">
                <a:solidFill>
                  <a:schemeClr val="bg1"/>
                </a:solidFill>
              </a:rPr>
              <a:t>Every 1% increase in Enrollment increases Tuition Revenue by $1,600,000</a:t>
            </a:r>
            <a:endParaRPr lang="en-US" sz="2400">
              <a:solidFill>
                <a:schemeClr val="bg1"/>
              </a:solidFill>
              <a:ea typeface="Calibri"/>
              <a:cs typeface="Calibri"/>
            </a:endParaRPr>
          </a:p>
          <a:p>
            <a:pPr algn="ctr"/>
            <a:endParaRPr lang="en-US" sz="1100">
              <a:solidFill>
                <a:schemeClr val="bg1"/>
              </a:solidFill>
            </a:endParaRPr>
          </a:p>
          <a:p>
            <a:pPr algn="ctr"/>
            <a:r>
              <a:rPr lang="en-US" i="1">
                <a:solidFill>
                  <a:schemeClr val="bg1"/>
                </a:solidFill>
              </a:rPr>
              <a:t>(includes 3.5% tuition </a:t>
            </a:r>
            <a:br>
              <a:rPr lang="en-US" i="1"/>
            </a:br>
            <a:r>
              <a:rPr lang="en-US" i="1">
                <a:solidFill>
                  <a:schemeClr val="bg1"/>
                </a:solidFill>
              </a:rPr>
              <a:t>increase FY26)</a:t>
            </a:r>
            <a:endParaRPr lang="en-US" i="1">
              <a:solidFill>
                <a:schemeClr val="bg1"/>
              </a:solidFill>
              <a:ea typeface="Calibri"/>
              <a:cs typeface="Calibri"/>
            </a:endParaRPr>
          </a:p>
        </p:txBody>
      </p:sp>
    </p:spTree>
    <p:extLst>
      <p:ext uri="{BB962C8B-B14F-4D97-AF65-F5344CB8AC3E}">
        <p14:creationId xmlns:p14="http://schemas.microsoft.com/office/powerpoint/2010/main" val="38688282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36F-423F-1C58-75CB-51074EF6DE44}"/>
              </a:ext>
            </a:extLst>
          </p:cNvPr>
          <p:cNvSpPr>
            <a:spLocks noGrp="1"/>
          </p:cNvSpPr>
          <p:nvPr>
            <p:ph type="title"/>
          </p:nvPr>
        </p:nvSpPr>
        <p:spPr>
          <a:xfrm>
            <a:off x="838200" y="247896"/>
            <a:ext cx="10515600" cy="900968"/>
          </a:xfrm>
        </p:spPr>
        <p:txBody>
          <a:bodyPr/>
          <a:lstStyle/>
          <a:p>
            <a:r>
              <a:rPr lang="en-US"/>
              <a:t>Reserve Balance History</a:t>
            </a:r>
          </a:p>
        </p:txBody>
      </p:sp>
      <p:graphicFrame>
        <p:nvGraphicFramePr>
          <p:cNvPr id="6" name="Content Placeholder 5" descr="Line graph titled “Reserves in $Millions” showing financial reserves from FY20 to FY25. The reserves start at $31.1 million in FY20, increase to $41.7 million in FY21, then dip to $31.9 million in FY22. From there, reserves steadily rise: $40.25 million in FY23, $49.1 million in FY24, and $66.8 million in FY25.">
            <a:extLst>
              <a:ext uri="{FF2B5EF4-FFF2-40B4-BE49-F238E27FC236}">
                <a16:creationId xmlns:a16="http://schemas.microsoft.com/office/drawing/2014/main" id="{77A4E692-35CF-FA13-EE00-47C9D4C5CB94}"/>
              </a:ext>
            </a:extLst>
          </p:cNvPr>
          <p:cNvGraphicFramePr>
            <a:graphicFrameLocks noGrp="1"/>
          </p:cNvGraphicFramePr>
          <p:nvPr>
            <p:ph idx="1"/>
            <p:extLst>
              <p:ext uri="{D42A27DB-BD31-4B8C-83A1-F6EECF244321}">
                <p14:modId xmlns:p14="http://schemas.microsoft.com/office/powerpoint/2010/main" val="601715725"/>
              </p:ext>
            </p:extLst>
          </p:nvPr>
        </p:nvGraphicFramePr>
        <p:xfrm>
          <a:off x="838200" y="1324708"/>
          <a:ext cx="10515600" cy="48874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2944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EC27E-934D-728A-AECA-FEBA01FD15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49A689-C390-AC9F-95B7-073238BAD41A}"/>
              </a:ext>
            </a:extLst>
          </p:cNvPr>
          <p:cNvSpPr>
            <a:spLocks noGrp="1"/>
          </p:cNvSpPr>
          <p:nvPr>
            <p:ph type="title"/>
          </p:nvPr>
        </p:nvSpPr>
        <p:spPr>
          <a:xfrm>
            <a:off x="537882" y="236668"/>
            <a:ext cx="10815918" cy="1088895"/>
          </a:xfrm>
        </p:spPr>
        <p:txBody>
          <a:bodyPr>
            <a:normAutofit/>
          </a:bodyPr>
          <a:lstStyle/>
          <a:p>
            <a:r>
              <a:rPr lang="en-US" sz="3400">
                <a:latin typeface="Calibri"/>
                <a:ea typeface="Calibri"/>
                <a:cs typeface="Calibri"/>
              </a:rPr>
              <a:t>Renovation, Remodel &amp; Refurbish Projects (RRR) Update </a:t>
            </a:r>
            <a:endParaRPr lang="en-US"/>
          </a:p>
        </p:txBody>
      </p:sp>
      <p:sp>
        <p:nvSpPr>
          <p:cNvPr id="6" name="Content Placeholder 2">
            <a:extLst>
              <a:ext uri="{FF2B5EF4-FFF2-40B4-BE49-F238E27FC236}">
                <a16:creationId xmlns:a16="http://schemas.microsoft.com/office/drawing/2014/main" id="{A376C000-AD5B-70FF-CF2B-5FE849B3B348}"/>
              </a:ext>
            </a:extLst>
          </p:cNvPr>
          <p:cNvSpPr>
            <a:spLocks noGrp="1"/>
          </p:cNvSpPr>
          <p:nvPr>
            <p:ph idx="1"/>
          </p:nvPr>
        </p:nvSpPr>
        <p:spPr>
          <a:xfrm>
            <a:off x="537882" y="1226246"/>
            <a:ext cx="10815918" cy="5037920"/>
          </a:xfrm>
        </p:spPr>
        <p:txBody>
          <a:bodyPr vert="horz" lIns="91440" tIns="45720" rIns="91440" bIns="45720" rtlCol="0" anchor="t">
            <a:normAutofit fontScale="62500" lnSpcReduction="20000"/>
          </a:bodyPr>
          <a:lstStyle/>
          <a:p>
            <a:pPr marL="0" indent="0">
              <a:lnSpc>
                <a:spcPct val="120000"/>
              </a:lnSpc>
              <a:buNone/>
            </a:pPr>
            <a:r>
              <a:rPr lang="en-US" sz="2800" b="1">
                <a:solidFill>
                  <a:schemeClr val="accent2"/>
                </a:solidFill>
                <a:latin typeface="Calibri" panose="020F0502020204030204" pitchFamily="34" charset="0"/>
                <a:cs typeface="Calibri" panose="020F0502020204030204" pitchFamily="34" charset="0"/>
              </a:rPr>
              <a:t>ASAP or Under Way:</a:t>
            </a:r>
          </a:p>
          <a:p>
            <a:pPr lvl="1">
              <a:lnSpc>
                <a:spcPct val="120000"/>
              </a:lnSpc>
            </a:pPr>
            <a:r>
              <a:rPr lang="en-US" sz="2100">
                <a:latin typeface="Calibri" panose="020F0502020204030204" pitchFamily="34" charset="0"/>
                <a:cs typeface="Calibri" panose="020F0502020204030204" pitchFamily="34" charset="0"/>
              </a:rPr>
              <a:t>All Campuses, Furniture Replacement Phase 1, Ongoing - $800,000</a:t>
            </a:r>
          </a:p>
          <a:p>
            <a:pPr lvl="1">
              <a:lnSpc>
                <a:spcPct val="120000"/>
              </a:lnSpc>
            </a:pPr>
            <a:r>
              <a:rPr lang="en-US" sz="2100">
                <a:latin typeface="Calibri" panose="020F0502020204030204" pitchFamily="34" charset="0"/>
                <a:cs typeface="Calibri" panose="020F0502020204030204" pitchFamily="34" charset="0"/>
              </a:rPr>
              <a:t>Rampart Engineering Classrooms, Fall 2025 – $775,000</a:t>
            </a:r>
            <a:endParaRPr lang="en-US">
              <a:latin typeface="Calibri" panose="020F0502020204030204" pitchFamily="34" charset="0"/>
              <a:cs typeface="Calibri" panose="020F0502020204030204" pitchFamily="34" charset="0"/>
            </a:endParaRPr>
          </a:p>
          <a:p>
            <a:pPr lvl="1">
              <a:lnSpc>
                <a:spcPct val="120000"/>
              </a:lnSpc>
            </a:pPr>
            <a:r>
              <a:rPr lang="en-US" sz="2100">
                <a:latin typeface="Calibri" panose="020F0502020204030204" pitchFamily="34" charset="0"/>
                <a:cs typeface="Calibri" panose="020F0502020204030204" pitchFamily="34" charset="0"/>
              </a:rPr>
              <a:t>Downtown Music Rooms, Working with Architect - $1,600,000</a:t>
            </a:r>
          </a:p>
          <a:p>
            <a:pPr marL="457200" lvl="1" indent="0">
              <a:lnSpc>
                <a:spcPct val="120000"/>
              </a:lnSpc>
              <a:buNone/>
            </a:pPr>
            <a:r>
              <a:rPr lang="en-US" sz="2100" b="1">
                <a:latin typeface="Calibri" panose="020F0502020204030204" pitchFamily="34" charset="0"/>
                <a:cs typeface="Calibri" panose="020F0502020204030204" pitchFamily="34" charset="0"/>
              </a:rPr>
              <a:t>Total: $3,175,000</a:t>
            </a:r>
          </a:p>
          <a:p>
            <a:pPr marL="0" indent="0">
              <a:lnSpc>
                <a:spcPct val="120000"/>
              </a:lnSpc>
              <a:spcBef>
                <a:spcPts val="1600"/>
              </a:spcBef>
              <a:buNone/>
            </a:pPr>
            <a:r>
              <a:rPr lang="en-US" sz="2600" b="1">
                <a:solidFill>
                  <a:schemeClr val="accent2"/>
                </a:solidFill>
                <a:latin typeface="Calibri" panose="020F0502020204030204" pitchFamily="34" charset="0"/>
                <a:cs typeface="Calibri" panose="020F0502020204030204" pitchFamily="34" charset="0"/>
              </a:rPr>
              <a:t>Up Next:</a:t>
            </a:r>
            <a:endParaRPr lang="en-US" sz="2600">
              <a:solidFill>
                <a:schemeClr val="accent2"/>
              </a:solidFill>
              <a:latin typeface="Calibri" panose="020F0502020204030204" pitchFamily="34" charset="0"/>
              <a:cs typeface="Calibri" panose="020F0502020204030204" pitchFamily="34" charset="0"/>
            </a:endParaRPr>
          </a:p>
          <a:p>
            <a:pPr marL="971550" lvl="1" indent="-285750">
              <a:lnSpc>
                <a:spcPct val="120000"/>
              </a:lnSpc>
              <a:buFont typeface="Arial"/>
              <a:buChar char="•"/>
            </a:pPr>
            <a:r>
              <a:rPr lang="en-US" sz="2100">
                <a:latin typeface="Calibri" panose="020F0502020204030204" pitchFamily="34" charset="0"/>
                <a:cs typeface="Calibri" panose="020F0502020204030204" pitchFamily="34" charset="0"/>
              </a:rPr>
              <a:t>Rampart Health Labs, In Code Review, $1,800,000</a:t>
            </a:r>
          </a:p>
          <a:p>
            <a:pPr marL="971550" lvl="1" indent="-285750">
              <a:lnSpc>
                <a:spcPct val="120000"/>
              </a:lnSpc>
              <a:buFont typeface="Arial"/>
              <a:buChar char="•"/>
            </a:pPr>
            <a:r>
              <a:rPr lang="en-US" sz="2100">
                <a:latin typeface="Calibri" panose="020F0502020204030204" pitchFamily="34" charset="0"/>
                <a:cs typeface="Calibri" panose="020F0502020204030204" pitchFamily="34" charset="0"/>
              </a:rPr>
              <a:t>Centennial F Building Remodel, $5,500,000</a:t>
            </a:r>
          </a:p>
          <a:p>
            <a:pPr lvl="1" indent="0">
              <a:lnSpc>
                <a:spcPct val="120000"/>
              </a:lnSpc>
              <a:buNone/>
            </a:pPr>
            <a:r>
              <a:rPr lang="en-US" sz="2100" b="1">
                <a:latin typeface="Calibri" panose="020F0502020204030204" pitchFamily="34" charset="0"/>
                <a:cs typeface="Calibri" panose="020F0502020204030204" pitchFamily="34" charset="0"/>
              </a:rPr>
              <a:t>Total: $7,100,000</a:t>
            </a:r>
          </a:p>
          <a:p>
            <a:pPr marL="0" indent="0">
              <a:lnSpc>
                <a:spcPct val="120000"/>
              </a:lnSpc>
              <a:spcBef>
                <a:spcPts val="1600"/>
              </a:spcBef>
              <a:buNone/>
            </a:pPr>
            <a:r>
              <a:rPr lang="en-US" sz="2600" b="1">
                <a:solidFill>
                  <a:schemeClr val="accent2"/>
                </a:solidFill>
                <a:latin typeface="Calibri" panose="020F0502020204030204" pitchFamily="34" charset="0"/>
                <a:cs typeface="Calibri" panose="020F0502020204030204" pitchFamily="34" charset="0"/>
              </a:rPr>
              <a:t>Later, TBD:</a:t>
            </a:r>
            <a:endParaRPr lang="en-US" sz="2600">
              <a:solidFill>
                <a:schemeClr val="accent2"/>
              </a:solidFill>
              <a:latin typeface="Calibri" panose="020F0502020204030204" pitchFamily="34" charset="0"/>
              <a:cs typeface="Calibri" panose="020F0502020204030204" pitchFamily="34" charset="0"/>
            </a:endParaRPr>
          </a:p>
          <a:p>
            <a:pPr marL="971550" lvl="1" indent="-285750">
              <a:lnSpc>
                <a:spcPct val="120000"/>
              </a:lnSpc>
              <a:buFont typeface="Arial,Sans-Serif"/>
              <a:buChar char="•"/>
            </a:pPr>
            <a:r>
              <a:rPr lang="en-US" sz="2100">
                <a:latin typeface="Calibri" panose="020F0502020204030204" pitchFamily="34" charset="0"/>
                <a:cs typeface="Calibri" panose="020F0502020204030204" pitchFamily="34" charset="0"/>
              </a:rPr>
              <a:t>Refurbish PPSC Conference Rooms, $1,200,000</a:t>
            </a:r>
          </a:p>
          <a:p>
            <a:pPr marL="971550" lvl="1" indent="-285750">
              <a:lnSpc>
                <a:spcPct val="120000"/>
              </a:lnSpc>
              <a:buFont typeface="Arial,Sans-Serif"/>
              <a:buChar char="•"/>
            </a:pPr>
            <a:r>
              <a:rPr lang="en-US" sz="2100">
                <a:latin typeface="Calibri" panose="020F0502020204030204" pitchFamily="34" charset="0"/>
                <a:cs typeface="Calibri" panose="020F0502020204030204" pitchFamily="34" charset="0"/>
              </a:rPr>
              <a:t>Centennial, HRS Remodel, $300,000</a:t>
            </a:r>
          </a:p>
          <a:p>
            <a:pPr marL="971550" lvl="1" indent="-285750">
              <a:lnSpc>
                <a:spcPct val="120000"/>
              </a:lnSpc>
              <a:buFont typeface="Arial,Sans-Serif"/>
              <a:buChar char="•"/>
            </a:pPr>
            <a:r>
              <a:rPr lang="en-US" sz="2100">
                <a:latin typeface="Calibri" panose="020F0502020204030204" pitchFamily="34" charset="0"/>
                <a:cs typeface="Calibri" panose="020F0502020204030204" pitchFamily="34" charset="0"/>
              </a:rPr>
              <a:t>Centennial, Grove and Student Experience Remodel, $2,100,000</a:t>
            </a:r>
          </a:p>
          <a:p>
            <a:pPr lvl="1" indent="0">
              <a:lnSpc>
                <a:spcPct val="120000"/>
              </a:lnSpc>
              <a:buNone/>
            </a:pPr>
            <a:r>
              <a:rPr lang="en-US" sz="2100" b="1">
                <a:latin typeface="Calibri" panose="020F0502020204030204" pitchFamily="34" charset="0"/>
                <a:cs typeface="Calibri" panose="020F0502020204030204" pitchFamily="34" charset="0"/>
              </a:rPr>
              <a:t>Total: $3,600,000</a:t>
            </a:r>
          </a:p>
          <a:p>
            <a:pPr>
              <a:lnSpc>
                <a:spcPct val="120000"/>
              </a:lnSpc>
              <a:spcBef>
                <a:spcPts val="2200"/>
              </a:spcBef>
              <a:buNone/>
            </a:pPr>
            <a:r>
              <a:rPr lang="en-US" sz="3200" b="1">
                <a:latin typeface="Calibri" panose="020F0502020204030204" pitchFamily="34" charset="0"/>
                <a:cs typeface="Calibri" panose="020F0502020204030204" pitchFamily="34" charset="0"/>
              </a:rPr>
              <a:t>RRR Total: $13,875,000</a:t>
            </a:r>
            <a:endParaRPr lang="en-US" sz="2900">
              <a:latin typeface="Calibri" panose="020F0502020204030204" pitchFamily="34" charset="0"/>
              <a:cs typeface="Calibri" panose="020F0502020204030204" pitchFamily="34" charset="0"/>
            </a:endParaRPr>
          </a:p>
        </p:txBody>
      </p:sp>
      <p:pic>
        <p:nvPicPr>
          <p:cNvPr id="5" name="Picture 4" descr="New furniture at Rampart Range Campus.">
            <a:extLst>
              <a:ext uri="{FF2B5EF4-FFF2-40B4-BE49-F238E27FC236}">
                <a16:creationId xmlns:a16="http://schemas.microsoft.com/office/drawing/2014/main" id="{D8915A92-400D-937C-37AB-FC3E14AB01F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372607" y="1226246"/>
            <a:ext cx="3892642" cy="2595094"/>
          </a:xfrm>
          <a:prstGeom prst="rect">
            <a:avLst/>
          </a:prstGeom>
        </p:spPr>
      </p:pic>
      <p:pic>
        <p:nvPicPr>
          <p:cNvPr id="8" name="Picture 7" descr="New furniture at the Centennial Campus.">
            <a:extLst>
              <a:ext uri="{FF2B5EF4-FFF2-40B4-BE49-F238E27FC236}">
                <a16:creationId xmlns:a16="http://schemas.microsoft.com/office/drawing/2014/main" id="{BCC6C262-B608-3A6A-18C5-FBC5D41562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18842" y="3580269"/>
            <a:ext cx="3548275" cy="2366212"/>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0" h="12700"/>
            <a:contourClr>
              <a:srgbClr val="FFFFFF"/>
            </a:contourClr>
          </a:sp3d>
        </p:spPr>
      </p:pic>
    </p:spTree>
    <p:extLst>
      <p:ext uri="{BB962C8B-B14F-4D97-AF65-F5344CB8AC3E}">
        <p14:creationId xmlns:p14="http://schemas.microsoft.com/office/powerpoint/2010/main" val="8270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F3DF2-8304-E4D5-FFEC-808FC98F5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6C20B-0519-002E-FABB-4AAC147BCB3D}"/>
              </a:ext>
            </a:extLst>
          </p:cNvPr>
          <p:cNvSpPr>
            <a:spLocks noGrp="1"/>
          </p:cNvSpPr>
          <p:nvPr>
            <p:ph type="title"/>
          </p:nvPr>
        </p:nvSpPr>
        <p:spPr>
          <a:xfrm>
            <a:off x="537882" y="236668"/>
            <a:ext cx="10815918" cy="1088895"/>
          </a:xfrm>
        </p:spPr>
        <p:txBody>
          <a:bodyPr>
            <a:normAutofit/>
          </a:bodyPr>
          <a:lstStyle/>
          <a:p>
            <a:r>
              <a:rPr lang="en-US" sz="3400">
                <a:latin typeface="Calibri"/>
                <a:ea typeface="Calibri"/>
                <a:cs typeface="Calibri"/>
              </a:rPr>
              <a:t>Other Cash-Funded Projects  </a:t>
            </a:r>
            <a:endParaRPr lang="en-US"/>
          </a:p>
        </p:txBody>
      </p:sp>
      <p:sp>
        <p:nvSpPr>
          <p:cNvPr id="6" name="Content Placeholder 2">
            <a:extLst>
              <a:ext uri="{FF2B5EF4-FFF2-40B4-BE49-F238E27FC236}">
                <a16:creationId xmlns:a16="http://schemas.microsoft.com/office/drawing/2014/main" id="{60D0DBC9-0326-28E3-B3FA-9B45167D6A2B}"/>
              </a:ext>
            </a:extLst>
          </p:cNvPr>
          <p:cNvSpPr>
            <a:spLocks noGrp="1"/>
          </p:cNvSpPr>
          <p:nvPr>
            <p:ph idx="1"/>
          </p:nvPr>
        </p:nvSpPr>
        <p:spPr>
          <a:xfrm>
            <a:off x="537882" y="1151068"/>
            <a:ext cx="4811884" cy="5131397"/>
          </a:xfrm>
        </p:spPr>
        <p:txBody>
          <a:bodyPr vert="horz" lIns="91440" tIns="45720" rIns="91440" bIns="45720" rtlCol="0" anchor="ctr">
            <a:normAutofit/>
          </a:bodyPr>
          <a:lstStyle/>
          <a:p>
            <a:pPr>
              <a:lnSpc>
                <a:spcPct val="120000"/>
              </a:lnSpc>
            </a:pPr>
            <a:r>
              <a:rPr lang="en-US" sz="2400">
                <a:latin typeface="+mn-lt"/>
              </a:rPr>
              <a:t>Fire Training Garage, $1,237,500</a:t>
            </a:r>
          </a:p>
          <a:p>
            <a:pPr>
              <a:lnSpc>
                <a:spcPct val="120000"/>
              </a:lnSpc>
            </a:pPr>
            <a:r>
              <a:rPr lang="en-US" sz="2400">
                <a:latin typeface="+mn-lt"/>
              </a:rPr>
              <a:t>Parking Lots, $1,377,750</a:t>
            </a:r>
          </a:p>
          <a:p>
            <a:pPr>
              <a:lnSpc>
                <a:spcPct val="120000"/>
              </a:lnSpc>
            </a:pPr>
            <a:r>
              <a:rPr lang="en-US" sz="2400">
                <a:latin typeface="+mn-lt"/>
              </a:rPr>
              <a:t>Wayfinding, $1,300,000</a:t>
            </a:r>
          </a:p>
          <a:p>
            <a:pPr>
              <a:lnSpc>
                <a:spcPct val="120000"/>
              </a:lnSpc>
            </a:pPr>
            <a:r>
              <a:rPr lang="en-US" sz="2400">
                <a:latin typeface="+mn-lt"/>
              </a:rPr>
              <a:t>Facilities Master Plan, $300,000</a:t>
            </a:r>
          </a:p>
          <a:p>
            <a:pPr>
              <a:lnSpc>
                <a:spcPct val="120000"/>
              </a:lnSpc>
            </a:pPr>
            <a:endParaRPr lang="en-US" sz="2400">
              <a:latin typeface="+mn-lt"/>
            </a:endParaRPr>
          </a:p>
          <a:p>
            <a:pPr marL="0" indent="0" algn="r">
              <a:lnSpc>
                <a:spcPct val="120000"/>
              </a:lnSpc>
              <a:buNone/>
            </a:pPr>
            <a:r>
              <a:rPr lang="en-US" sz="2400">
                <a:latin typeface="+mn-lt"/>
              </a:rPr>
              <a:t>Other Project Total: $4,215,250</a:t>
            </a:r>
          </a:p>
          <a:p>
            <a:pPr marL="0" indent="0" algn="r">
              <a:lnSpc>
                <a:spcPct val="120000"/>
              </a:lnSpc>
              <a:buNone/>
            </a:pPr>
            <a:r>
              <a:rPr lang="en-US" sz="2400">
                <a:latin typeface="+mn-lt"/>
              </a:rPr>
              <a:t> RRR Project Total: $13,875,000</a:t>
            </a:r>
            <a:endParaRPr lang="en-US" sz="2400">
              <a:latin typeface="+mn-lt"/>
              <a:cs typeface="Segoe UI"/>
            </a:endParaRPr>
          </a:p>
          <a:p>
            <a:pPr marL="0" indent="0" algn="r">
              <a:lnSpc>
                <a:spcPct val="120000"/>
              </a:lnSpc>
              <a:buNone/>
            </a:pPr>
            <a:r>
              <a:rPr lang="en-US" sz="2400" b="1">
                <a:latin typeface="+mn-lt"/>
              </a:rPr>
              <a:t>Total Investment: $18,090,250 </a:t>
            </a:r>
          </a:p>
          <a:p>
            <a:pPr marL="0" indent="0">
              <a:lnSpc>
                <a:spcPct val="120000"/>
              </a:lnSpc>
              <a:buNone/>
            </a:pPr>
            <a:endParaRPr lang="en-US" sz="2400" b="1">
              <a:latin typeface="+mn-lt"/>
            </a:endParaRPr>
          </a:p>
        </p:txBody>
      </p:sp>
      <p:pic>
        <p:nvPicPr>
          <p:cNvPr id="12" name="Picture 11">
            <a:extLst>
              <a:ext uri="{FF2B5EF4-FFF2-40B4-BE49-F238E27FC236}">
                <a16:creationId xmlns:a16="http://schemas.microsoft.com/office/drawing/2014/main" id="{0B3F1EAB-67E9-D902-E51F-448A2F8AEB3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6424999" y="1304550"/>
            <a:ext cx="5304466" cy="3534204"/>
          </a:xfrm>
          <a:prstGeom prst="rect">
            <a:avLst/>
          </a:prstGeom>
        </p:spPr>
      </p:pic>
      <p:pic>
        <p:nvPicPr>
          <p:cNvPr id="9" name="Picture 8" descr="Centennial Campus C Lot repaving and renovations.">
            <a:extLst>
              <a:ext uri="{FF2B5EF4-FFF2-40B4-BE49-F238E27FC236}">
                <a16:creationId xmlns:a16="http://schemas.microsoft.com/office/drawing/2014/main" id="{37EB5311-74BD-E49A-5C92-926C7AA762A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89911" y="1551475"/>
            <a:ext cx="5301306" cy="3534204"/>
          </a:xfrm>
          <a:prstGeom prst="rect">
            <a:avLst/>
          </a:prstGeom>
        </p:spPr>
      </p:pic>
      <p:cxnSp>
        <p:nvCxnSpPr>
          <p:cNvPr id="5" name="Straight Connector 4">
            <a:extLst>
              <a:ext uri="{FF2B5EF4-FFF2-40B4-BE49-F238E27FC236}">
                <a16:creationId xmlns:a16="http://schemas.microsoft.com/office/drawing/2014/main" id="{AA75DE0E-400A-8802-FED1-0B079F22751E}"/>
              </a:ext>
              <a:ext uri="{C183D7F6-B498-43B3-948B-1728B52AA6E4}">
                <adec:decorative xmlns:adec="http://schemas.microsoft.com/office/drawing/2017/decorative" val="1"/>
              </a:ext>
            </a:extLst>
          </p:cNvPr>
          <p:cNvCxnSpPr/>
          <p:nvPr/>
        </p:nvCxnSpPr>
        <p:spPr>
          <a:xfrm flipH="1">
            <a:off x="872359" y="5160580"/>
            <a:ext cx="4593020" cy="0"/>
          </a:xfrm>
          <a:prstGeom prst="line">
            <a:avLst/>
          </a:prstGeom>
          <a:ln w="19050">
            <a:solidFill>
              <a:srgbClr val="91C35E"/>
            </a:solidFill>
          </a:ln>
        </p:spPr>
        <p:style>
          <a:lnRef idx="1">
            <a:schemeClr val="accent1"/>
          </a:lnRef>
          <a:fillRef idx="0">
            <a:schemeClr val="accent1"/>
          </a:fillRef>
          <a:effectRef idx="0">
            <a:schemeClr val="accent1"/>
          </a:effectRef>
          <a:fontRef idx="minor">
            <a:schemeClr val="tx1"/>
          </a:fontRef>
        </p:style>
      </p:cxnSp>
      <p:sp>
        <p:nvSpPr>
          <p:cNvPr id="7" name="Plus 6">
            <a:extLst>
              <a:ext uri="{FF2B5EF4-FFF2-40B4-BE49-F238E27FC236}">
                <a16:creationId xmlns:a16="http://schemas.microsoft.com/office/drawing/2014/main" id="{25A2D8EC-CE67-C97A-65EA-F495F19C6A44}"/>
              </a:ext>
              <a:ext uri="{C183D7F6-B498-43B3-948B-1728B52AA6E4}">
                <adec:decorative xmlns:adec="http://schemas.microsoft.com/office/drawing/2017/decorative" val="1"/>
              </a:ext>
            </a:extLst>
          </p:cNvPr>
          <p:cNvSpPr/>
          <p:nvPr/>
        </p:nvSpPr>
        <p:spPr>
          <a:xfrm>
            <a:off x="1082563" y="4767841"/>
            <a:ext cx="246925" cy="246925"/>
          </a:xfrm>
          <a:prstGeom prst="mathPlus">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040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A74D8D-AA9D-6F98-4011-CA7D084BA93A}"/>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pitchFamily="34" charset="0"/>
                <a:ea typeface="+mj-ea"/>
                <a:cs typeface="Calibri" panose="020F0502020204030204" pitchFamily="34" charset="0"/>
              </a:rPr>
              <a:t>Staffing</a:t>
            </a:r>
          </a:p>
        </p:txBody>
      </p:sp>
      <p:pic>
        <p:nvPicPr>
          <p:cNvPr id="2" name="Picture 1">
            <a:extLst>
              <a:ext uri="{FF2B5EF4-FFF2-40B4-BE49-F238E27FC236}">
                <a16:creationId xmlns:a16="http://schemas.microsoft.com/office/drawing/2014/main" id="{83FE5512-FB54-4961-AA55-E3E4412AD39C}"/>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5761" y="1914780"/>
            <a:ext cx="1260478" cy="1257997"/>
          </a:xfrm>
          <a:prstGeom prst="rect">
            <a:avLst/>
          </a:prstGeom>
        </p:spPr>
      </p:pic>
    </p:spTree>
    <p:extLst>
      <p:ext uri="{BB962C8B-B14F-4D97-AF65-F5344CB8AC3E}">
        <p14:creationId xmlns:p14="http://schemas.microsoft.com/office/powerpoint/2010/main" val="1562645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2A247-3F73-D044-D0AD-5005C25E1C7E}"/>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1C89EC3-7FC6-FDF2-B6CA-70D3F54C3901}"/>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Federal Updates</a:t>
            </a:r>
          </a:p>
        </p:txBody>
      </p:sp>
      <p:pic>
        <p:nvPicPr>
          <p:cNvPr id="10" name="Picture 9">
            <a:extLst>
              <a:ext uri="{FF2B5EF4-FFF2-40B4-BE49-F238E27FC236}">
                <a16:creationId xmlns:a16="http://schemas.microsoft.com/office/drawing/2014/main" id="{19FF66CE-5AF2-8DB5-132A-57858A94CA3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5038457" y="1466221"/>
            <a:ext cx="2115084" cy="2115084"/>
          </a:xfrm>
          <a:prstGeom prst="rect">
            <a:avLst/>
          </a:prstGeom>
        </p:spPr>
      </p:pic>
    </p:spTree>
    <p:extLst>
      <p:ext uri="{BB962C8B-B14F-4D97-AF65-F5344CB8AC3E}">
        <p14:creationId xmlns:p14="http://schemas.microsoft.com/office/powerpoint/2010/main" val="808647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3ED65-B82B-B19E-1BB2-17B13FCF63D3}"/>
              </a:ext>
            </a:extLst>
          </p:cNvPr>
          <p:cNvSpPr>
            <a:spLocks noGrp="1"/>
          </p:cNvSpPr>
          <p:nvPr>
            <p:ph type="title"/>
          </p:nvPr>
        </p:nvSpPr>
        <p:spPr>
          <a:xfrm>
            <a:off x="838200" y="244550"/>
            <a:ext cx="10515600" cy="933892"/>
          </a:xfrm>
        </p:spPr>
        <p:txBody>
          <a:bodyPr/>
          <a:lstStyle/>
          <a:p>
            <a:r>
              <a:rPr lang="en-US"/>
              <a:t>Approved Staffing Requests</a:t>
            </a:r>
          </a:p>
        </p:txBody>
      </p:sp>
      <p:pic>
        <p:nvPicPr>
          <p:cNvPr id="9" name="Picture 8" descr="Table titled “New APT Positions” listing Area VP, Department, and Position Title.&#10;&#10;VPI, Academic Resources: Program Scholar Advisor (Coach) — three positions&#10;&#10;VPI, SEM: Director of Engineering&#10;&#10;VPSS, DARES: Assistant Director of HS Programs">
            <a:extLst>
              <a:ext uri="{FF2B5EF4-FFF2-40B4-BE49-F238E27FC236}">
                <a16:creationId xmlns:a16="http://schemas.microsoft.com/office/drawing/2014/main" id="{4214E390-6107-81A1-3902-1ED7E7390C7C}"/>
              </a:ext>
            </a:extLst>
          </p:cNvPr>
          <p:cNvPicPr>
            <a:picLocks noChangeAspect="1"/>
          </p:cNvPicPr>
          <p:nvPr/>
        </p:nvPicPr>
        <p:blipFill>
          <a:blip r:embed="rId2"/>
          <a:stretch>
            <a:fillRect/>
          </a:stretch>
        </p:blipFill>
        <p:spPr>
          <a:xfrm>
            <a:off x="838197" y="1210340"/>
            <a:ext cx="10515599" cy="2193813"/>
          </a:xfrm>
          <a:prstGeom prst="rect">
            <a:avLst/>
          </a:prstGeom>
        </p:spPr>
      </p:pic>
      <p:pic>
        <p:nvPicPr>
          <p:cNvPr id="10" name="Picture 9" descr="Table titled “New Faculty Positions” listing Area VP, Department, and Program Area.&#10;&#10;BTPS: Business (BUS), Cybersecurity/CNG (CYB), Education (EDU)&#10;&#10;HS: Dental Hygiene (DEA), Diagnostic Medical Sonography (DMS), Nursing Practical (NUR)&#10;&#10;SEM: Physics (PHY)">
            <a:extLst>
              <a:ext uri="{FF2B5EF4-FFF2-40B4-BE49-F238E27FC236}">
                <a16:creationId xmlns:a16="http://schemas.microsoft.com/office/drawing/2014/main" id="{C0384BB2-3C98-18B0-1F57-54DC41978A83}"/>
              </a:ext>
            </a:extLst>
          </p:cNvPr>
          <p:cNvPicPr>
            <a:picLocks noChangeAspect="1"/>
          </p:cNvPicPr>
          <p:nvPr/>
        </p:nvPicPr>
        <p:blipFill>
          <a:blip r:embed="rId3"/>
          <a:stretch>
            <a:fillRect/>
          </a:stretch>
        </p:blipFill>
        <p:spPr>
          <a:xfrm>
            <a:off x="838190" y="3382094"/>
            <a:ext cx="10515599" cy="2791860"/>
          </a:xfrm>
          <a:prstGeom prst="rect">
            <a:avLst/>
          </a:prstGeom>
        </p:spPr>
      </p:pic>
    </p:spTree>
    <p:extLst>
      <p:ext uri="{BB962C8B-B14F-4D97-AF65-F5344CB8AC3E}">
        <p14:creationId xmlns:p14="http://schemas.microsoft.com/office/powerpoint/2010/main" val="34219143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65FFED-98E7-D886-1B2F-F050FB7D5D8D}"/>
              </a:ext>
            </a:extLst>
          </p:cNvPr>
          <p:cNvSpPr txBox="1">
            <a:spLocks noGrp="1"/>
          </p:cNvSpPr>
          <p:nvPr>
            <p:ph type="title" idx="4294967295"/>
          </p:nvPr>
        </p:nvSpPr>
        <p:spPr>
          <a:xfrm>
            <a:off x="473541" y="450223"/>
            <a:ext cx="10088041"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rgbClr val="DB4326"/>
                </a:solidFill>
                <a:effectLst/>
                <a:uLnTx/>
                <a:uFillTx/>
                <a:latin typeface="Calibri" panose="020F0502020204030204" pitchFamily="34" charset="0"/>
                <a:ea typeface="+mj-ea"/>
                <a:cs typeface="Calibri" panose="020F0502020204030204" pitchFamily="34" charset="0"/>
              </a:rPr>
              <a:t>Staffing Overview</a:t>
            </a:r>
          </a:p>
        </p:txBody>
      </p:sp>
      <p:sp>
        <p:nvSpPr>
          <p:cNvPr id="6" name="Rectangle 5">
            <a:extLst>
              <a:ext uri="{FF2B5EF4-FFF2-40B4-BE49-F238E27FC236}">
                <a16:creationId xmlns:a16="http://schemas.microsoft.com/office/drawing/2014/main" id="{B43DAA62-DFBA-BE33-E052-50A4E8522F25}"/>
              </a:ext>
              <a:ext uri="{C183D7F6-B498-43B3-948B-1728B52AA6E4}">
                <adec:decorative xmlns:adec="http://schemas.microsoft.com/office/drawing/2017/decorative" val="1"/>
              </a:ext>
            </a:extLst>
          </p:cNvPr>
          <p:cNvSpPr/>
          <p:nvPr/>
        </p:nvSpPr>
        <p:spPr>
          <a:xfrm>
            <a:off x="0" y="2468443"/>
            <a:ext cx="12192000" cy="222977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AF64DF-3ABD-F7A6-8431-40F5E2375D3F}"/>
              </a:ext>
              <a:ext uri="{C183D7F6-B498-43B3-948B-1728B52AA6E4}">
                <adec:decorative xmlns:adec="http://schemas.microsoft.com/office/drawing/2017/decorative" val="1"/>
              </a:ext>
            </a:extLst>
          </p:cNvPr>
          <p:cNvSpPr/>
          <p:nvPr/>
        </p:nvSpPr>
        <p:spPr>
          <a:xfrm>
            <a:off x="473541" y="1244335"/>
            <a:ext cx="11267121" cy="5027510"/>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297F31B-AA78-F674-0687-790922B3BD91}"/>
              </a:ext>
              <a:ext uri="{C183D7F6-B498-43B3-948B-1728B52AA6E4}">
                <adec:decorative xmlns:adec="http://schemas.microsoft.com/office/drawing/2017/decorative" val="1"/>
              </a:ext>
            </a:extLst>
          </p:cNvPr>
          <p:cNvPicPr>
            <a:picLocks noChangeAspect="1"/>
          </p:cNvPicPr>
          <p:nvPr/>
        </p:nvPicPr>
        <p:blipFill>
          <a:blip r:embed="rId3" cstate="screen">
            <a:alphaModFix amt="85000"/>
            <a:extLst>
              <a:ext uri="{28A0092B-C50C-407E-A947-70E740481C1C}">
                <a14:useLocalDpi xmlns:a14="http://schemas.microsoft.com/office/drawing/2010/main"/>
              </a:ext>
            </a:extLst>
          </a:blip>
          <a:srcRect/>
          <a:stretch/>
        </p:blipFill>
        <p:spPr>
          <a:xfrm>
            <a:off x="451338" y="1237942"/>
            <a:ext cx="11289324" cy="476497"/>
          </a:xfrm>
          <a:prstGeom prst="rect">
            <a:avLst/>
          </a:prstGeom>
        </p:spPr>
      </p:pic>
      <p:sp>
        <p:nvSpPr>
          <p:cNvPr id="5" name="TextBox 4">
            <a:extLst>
              <a:ext uri="{FF2B5EF4-FFF2-40B4-BE49-F238E27FC236}">
                <a16:creationId xmlns:a16="http://schemas.microsoft.com/office/drawing/2014/main" id="{BA22A7F1-AD77-09CE-106D-7D600C2DD48E}"/>
              </a:ext>
            </a:extLst>
          </p:cNvPr>
          <p:cNvSpPr txBox="1"/>
          <p:nvPr/>
        </p:nvSpPr>
        <p:spPr>
          <a:xfrm>
            <a:off x="1010171" y="4695252"/>
            <a:ext cx="10205374"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latin typeface="Calibri" panose="020F0502020204030204" pitchFamily="34" charset="0"/>
                <a:cs typeface="Calibri" panose="020F0502020204030204" pitchFamily="34" charset="0"/>
              </a:rPr>
              <a:t>50 positions filled April to July</a:t>
            </a: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15 Faculty</a:t>
            </a: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7 Classified</a:t>
            </a:r>
          </a:p>
          <a:p>
            <a:pPr marL="285750" indent="-285750">
              <a:buFont typeface="Arial" panose="020B0604020202020204" pitchFamily="34" charset="0"/>
              <a:buChar char="•"/>
            </a:pPr>
            <a:r>
              <a:rPr lang="en-US" sz="1400">
                <a:latin typeface="Calibri" panose="020F0502020204030204" pitchFamily="34" charset="0"/>
                <a:cs typeface="Calibri" panose="020F0502020204030204" pitchFamily="34" charset="0"/>
              </a:rPr>
              <a:t>28 APT</a:t>
            </a:r>
          </a:p>
          <a:p>
            <a:endParaRPr lang="en-US" sz="1400">
              <a:latin typeface="Calibri" panose="020F0502020204030204" pitchFamily="34" charset="0"/>
              <a:cs typeface="Calibri" panose="020F0502020204030204" pitchFamily="34" charset="0"/>
            </a:endParaRPr>
          </a:p>
          <a:p>
            <a:r>
              <a:rPr lang="en-US" sz="1400" b="1" i="1">
                <a:latin typeface="Calibri" panose="020F0502020204030204" pitchFamily="34" charset="0"/>
                <a:cs typeface="Calibri" panose="020F0502020204030204" pitchFamily="34" charset="0"/>
              </a:rPr>
              <a:t>97 positions posted January to July (20 more postings pending</a:t>
            </a:r>
            <a:r>
              <a:rPr lang="en-US" sz="1200" b="1" i="1">
                <a:latin typeface="Calibri" panose="020F0502020204030204" pitchFamily="34" charset="0"/>
                <a:cs typeface="Calibri" panose="020F0502020204030204" pitchFamily="34" charset="0"/>
              </a:rPr>
              <a:t>)</a:t>
            </a:r>
          </a:p>
        </p:txBody>
      </p:sp>
      <p:pic>
        <p:nvPicPr>
          <p:cNvPr id="7" name="Picture 6" descr="Table titled “Total Hires, January–August” showing hires for 2023, 2024, 2025, and the difference from 2024 to 2025.&#10;&#10;Classified Full Time: 8 in 2023, 14 in 2024, 12 in 2025 (down 2)&#10;&#10;Faculty Full Time: 6 in 2023, 25 in 2024, 24 in 2025 (down 1)&#10;&#10;Administrative, Professional, Technical Full Time: 50 in 2023, 53 in 2024, 48 in 2025 (down 5)&#10;&#10;Grand Total: 64 in 2023, 92 in 2024, 84 in 2025 (down 8)&#10;&#10;">
            <a:extLst>
              <a:ext uri="{FF2B5EF4-FFF2-40B4-BE49-F238E27FC236}">
                <a16:creationId xmlns:a16="http://schemas.microsoft.com/office/drawing/2014/main" id="{953F8D54-98A4-D152-6B43-710B993AAC79}"/>
              </a:ext>
            </a:extLst>
          </p:cNvPr>
          <p:cNvPicPr>
            <a:picLocks noChangeAspect="1"/>
          </p:cNvPicPr>
          <p:nvPr/>
        </p:nvPicPr>
        <p:blipFill>
          <a:blip r:embed="rId4"/>
          <a:stretch>
            <a:fillRect/>
          </a:stretch>
        </p:blipFill>
        <p:spPr>
          <a:xfrm>
            <a:off x="1010170" y="2105837"/>
            <a:ext cx="10205373" cy="2409943"/>
          </a:xfrm>
          <a:prstGeom prst="rect">
            <a:avLst/>
          </a:prstGeom>
        </p:spPr>
      </p:pic>
    </p:spTree>
    <p:extLst>
      <p:ext uri="{BB962C8B-B14F-4D97-AF65-F5344CB8AC3E}">
        <p14:creationId xmlns:p14="http://schemas.microsoft.com/office/powerpoint/2010/main" val="923817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u="none" strike="noStrike" kern="1200" cap="none" spc="0" normalizeH="0" baseline="0" noProof="0">
                <a:ln>
                  <a:noFill/>
                </a:ln>
                <a:solidFill>
                  <a:schemeClr val="bg1"/>
                </a:solidFill>
                <a:effectLst/>
                <a:uLnTx/>
                <a:uFillTx/>
                <a:latin typeface="Calibri" panose="020F0502020204030204" pitchFamily="34" charset="0"/>
                <a:ea typeface="+mj-ea"/>
                <a:cs typeface="+mj-cs"/>
              </a:rPr>
              <a:t>Promise Programs</a:t>
            </a:r>
          </a:p>
        </p:txBody>
      </p:sp>
      <p:pic>
        <p:nvPicPr>
          <p:cNvPr id="3" name="Picture 2">
            <a:extLst>
              <a:ext uri="{FF2B5EF4-FFF2-40B4-BE49-F238E27FC236}">
                <a16:creationId xmlns:a16="http://schemas.microsoft.com/office/drawing/2014/main" id="{4AFEA78C-E29B-8C2B-DEEE-29E7366BAD7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7001" y="1866013"/>
            <a:ext cx="1262979" cy="1257997"/>
          </a:xfrm>
          <a:prstGeom prst="rect">
            <a:avLst/>
          </a:prstGeom>
        </p:spPr>
      </p:pic>
    </p:spTree>
    <p:extLst>
      <p:ext uri="{BB962C8B-B14F-4D97-AF65-F5344CB8AC3E}">
        <p14:creationId xmlns:p14="http://schemas.microsoft.com/office/powerpoint/2010/main" val="37491756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D6A7-9260-B005-AB67-8F2724C88A89}"/>
              </a:ext>
            </a:extLst>
          </p:cNvPr>
          <p:cNvSpPr>
            <a:spLocks noGrp="1"/>
          </p:cNvSpPr>
          <p:nvPr>
            <p:ph type="title"/>
          </p:nvPr>
        </p:nvSpPr>
        <p:spPr>
          <a:xfrm>
            <a:off x="838200" y="237745"/>
            <a:ext cx="11346502" cy="1170907"/>
          </a:xfrm>
        </p:spPr>
        <p:txBody>
          <a:bodyPr/>
          <a:lstStyle/>
          <a:p>
            <a:r>
              <a:rPr lang="en-US">
                <a:latin typeface="Calibri"/>
                <a:ea typeface="Calibri"/>
                <a:cs typeface="Calibri"/>
              </a:rPr>
              <a:t>Enrollment &amp; Reach</a:t>
            </a:r>
            <a:endParaRPr lang="en-US"/>
          </a:p>
        </p:txBody>
      </p:sp>
      <p:sp>
        <p:nvSpPr>
          <p:cNvPr id="18" name="Alternate Process 17">
            <a:extLst>
              <a:ext uri="{FF2B5EF4-FFF2-40B4-BE49-F238E27FC236}">
                <a16:creationId xmlns:a16="http://schemas.microsoft.com/office/drawing/2014/main" id="{BE332F43-4450-17B4-8097-E21BC10462A7}"/>
              </a:ext>
              <a:ext uri="{C183D7F6-B498-43B3-948B-1728B52AA6E4}">
                <adec:decorative xmlns:adec="http://schemas.microsoft.com/office/drawing/2017/decorative" val="1"/>
              </a:ext>
            </a:extLst>
          </p:cNvPr>
          <p:cNvSpPr/>
          <p:nvPr/>
        </p:nvSpPr>
        <p:spPr>
          <a:xfrm>
            <a:off x="9677400" y="5168900"/>
            <a:ext cx="2642821" cy="1451355"/>
          </a:xfrm>
          <a:prstGeom prst="flowChartAlternateProcess">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9687366-D793-F10C-2AA7-D67789914EC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rot="20395380">
            <a:off x="6137362" y="510992"/>
            <a:ext cx="6021079" cy="5913560"/>
          </a:xfrm>
          <a:prstGeom prst="rect">
            <a:avLst/>
          </a:prstGeom>
        </p:spPr>
      </p:pic>
      <p:sp>
        <p:nvSpPr>
          <p:cNvPr id="3" name="Content Placeholder 2">
            <a:extLst>
              <a:ext uri="{FF2B5EF4-FFF2-40B4-BE49-F238E27FC236}">
                <a16:creationId xmlns:a16="http://schemas.microsoft.com/office/drawing/2014/main" id="{2D38BAC2-C491-0E74-18E6-3795EEE6BA82}"/>
              </a:ext>
            </a:extLst>
          </p:cNvPr>
          <p:cNvSpPr>
            <a:spLocks noGrp="1"/>
          </p:cNvSpPr>
          <p:nvPr>
            <p:ph idx="1"/>
          </p:nvPr>
        </p:nvSpPr>
        <p:spPr>
          <a:xfrm>
            <a:off x="838200" y="1408652"/>
            <a:ext cx="5257800" cy="4864131"/>
          </a:xfrm>
        </p:spPr>
        <p:txBody>
          <a:bodyPr vert="horz" lIns="91440" tIns="45720" rIns="91440" bIns="45720" numCol="1" rtlCol="0" anchor="t">
            <a:normAutofit/>
          </a:bodyPr>
          <a:lstStyle/>
          <a:p>
            <a:pPr>
              <a:spcBef>
                <a:spcPts val="1600"/>
              </a:spcBef>
            </a:pPr>
            <a:r>
              <a:rPr lang="en-US" sz="1800" b="1">
                <a:latin typeface="Calibri"/>
                <a:ea typeface="Calibri"/>
                <a:cs typeface="Calibri"/>
              </a:rPr>
              <a:t>Record Enrollment</a:t>
            </a:r>
            <a:r>
              <a:rPr lang="en-US" sz="1800">
                <a:latin typeface="Calibri"/>
                <a:ea typeface="Calibri"/>
                <a:cs typeface="Calibri"/>
              </a:rPr>
              <a:t>: 322 new Promise students joined in 2024–2025, the highest since the program’s inception.</a:t>
            </a:r>
            <a:endParaRPr lang="en-US" sz="2800">
              <a:latin typeface="Calibri"/>
              <a:ea typeface="Calibri"/>
              <a:cs typeface="Calibri"/>
            </a:endParaRPr>
          </a:p>
          <a:p>
            <a:pPr>
              <a:spcBef>
                <a:spcPts val="1600"/>
              </a:spcBef>
            </a:pPr>
            <a:r>
              <a:rPr lang="en-US" sz="1800" b="1">
                <a:latin typeface="Calibri"/>
                <a:ea typeface="Calibri"/>
                <a:cs typeface="Calibri"/>
              </a:rPr>
              <a:t>Persistence</a:t>
            </a:r>
            <a:r>
              <a:rPr lang="en-US" sz="1800">
                <a:latin typeface="Calibri"/>
                <a:ea typeface="Calibri"/>
                <a:cs typeface="Calibri"/>
              </a:rPr>
              <a:t>: 235 (73%) of these new students were </a:t>
            </a:r>
            <a:br>
              <a:rPr lang="en-US" sz="1800">
                <a:latin typeface="Calibri" panose="020F0502020204030204" pitchFamily="34" charset="0"/>
                <a:cs typeface="Calibri" panose="020F0502020204030204" pitchFamily="34" charset="0"/>
              </a:rPr>
            </a:br>
            <a:r>
              <a:rPr lang="en-US" sz="1800">
                <a:latin typeface="Calibri"/>
                <a:ea typeface="Calibri"/>
                <a:cs typeface="Calibri"/>
              </a:rPr>
              <a:t>already registered for upcoming terms as of </a:t>
            </a:r>
            <a:br>
              <a:rPr lang="en-US" sz="1800">
                <a:latin typeface="Calibri" panose="020F0502020204030204" pitchFamily="34" charset="0"/>
                <a:cs typeface="Calibri" panose="020F0502020204030204" pitchFamily="34" charset="0"/>
              </a:rPr>
            </a:br>
            <a:r>
              <a:rPr lang="en-US" sz="1800">
                <a:latin typeface="Calibri"/>
                <a:ea typeface="Calibri"/>
                <a:cs typeface="Calibri"/>
              </a:rPr>
              <a:t>early August 2025.</a:t>
            </a:r>
            <a:endParaRPr lang="en-US" sz="2800">
              <a:latin typeface="Calibri"/>
              <a:ea typeface="Calibri"/>
              <a:cs typeface="Calibri"/>
            </a:endParaRPr>
          </a:p>
          <a:p>
            <a:pPr>
              <a:spcBef>
                <a:spcPts val="1600"/>
              </a:spcBef>
            </a:pPr>
            <a:r>
              <a:rPr lang="en-US" sz="1800" b="1">
                <a:latin typeface="Calibri"/>
                <a:ea typeface="Calibri"/>
                <a:cs typeface="Calibri"/>
              </a:rPr>
              <a:t>Program Scale</a:t>
            </a:r>
            <a:r>
              <a:rPr lang="en-US" sz="1800">
                <a:latin typeface="Calibri"/>
                <a:ea typeface="Calibri"/>
                <a:cs typeface="Calibri"/>
              </a:rPr>
              <a:t>: This semester, Promise Programs will surpass </a:t>
            </a:r>
            <a:r>
              <a:rPr lang="en-US" sz="1800" b="1">
                <a:latin typeface="Calibri"/>
                <a:ea typeface="Calibri"/>
                <a:cs typeface="Calibri"/>
              </a:rPr>
              <a:t>1,000 students served since Fall 2020</a:t>
            </a:r>
            <a:r>
              <a:rPr lang="en-US" sz="1800">
                <a:latin typeface="Calibri"/>
                <a:ea typeface="Calibri"/>
                <a:cs typeface="Calibri"/>
              </a:rPr>
              <a:t>.</a:t>
            </a:r>
            <a:endParaRPr lang="en-US" sz="2800">
              <a:latin typeface="Calibri"/>
              <a:ea typeface="Calibri"/>
              <a:cs typeface="Calibri"/>
            </a:endParaRPr>
          </a:p>
          <a:p>
            <a:pPr>
              <a:spcBef>
                <a:spcPts val="1600"/>
              </a:spcBef>
            </a:pPr>
            <a:r>
              <a:rPr lang="en-US" sz="1800" b="1">
                <a:latin typeface="Calibri"/>
                <a:ea typeface="Calibri"/>
                <a:cs typeface="Calibri"/>
              </a:rPr>
              <a:t>Orientation Success</a:t>
            </a:r>
            <a:r>
              <a:rPr lang="en-US" sz="1800">
                <a:latin typeface="Calibri"/>
                <a:ea typeface="Calibri"/>
                <a:cs typeface="Calibri"/>
              </a:rPr>
              <a:t>: All 7 Promise Welcome Orientation events reached capacity </a:t>
            </a:r>
            <a:br>
              <a:rPr lang="en-US" sz="1800">
                <a:latin typeface="Calibri" panose="020F0502020204030204" pitchFamily="34" charset="0"/>
                <a:cs typeface="Calibri" panose="020F0502020204030204" pitchFamily="34" charset="0"/>
              </a:rPr>
            </a:br>
            <a:r>
              <a:rPr lang="en-US" sz="1800">
                <a:latin typeface="Calibri"/>
                <a:ea typeface="Calibri"/>
                <a:cs typeface="Calibri"/>
              </a:rPr>
              <a:t>(≈50 students each).</a:t>
            </a:r>
            <a:endParaRPr lang="en-US" sz="2800">
              <a:latin typeface="Calibri"/>
              <a:ea typeface="Calibri"/>
              <a:cs typeface="Calibri"/>
            </a:endParaRPr>
          </a:p>
        </p:txBody>
      </p:sp>
      <p:pic>
        <p:nvPicPr>
          <p:cNvPr id="6" name="Picture 5" descr="Group of students smiling.">
            <a:extLst>
              <a:ext uri="{FF2B5EF4-FFF2-40B4-BE49-F238E27FC236}">
                <a16:creationId xmlns:a16="http://schemas.microsoft.com/office/drawing/2014/main" id="{DA8A6066-24C6-984B-755F-6A3BBD53A607}"/>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834742" y="1562100"/>
            <a:ext cx="3095189" cy="4722227"/>
          </a:xfrm>
          <a:prstGeom prst="rect">
            <a:avLst/>
          </a:prstGeom>
        </p:spPr>
      </p:pic>
      <p:pic>
        <p:nvPicPr>
          <p:cNvPr id="15" name="Picture 14">
            <a:extLst>
              <a:ext uri="{FF2B5EF4-FFF2-40B4-BE49-F238E27FC236}">
                <a16:creationId xmlns:a16="http://schemas.microsoft.com/office/drawing/2014/main" id="{7C52A25B-9789-E0D5-D446-514A8DEFB163}"/>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200803" y="1517809"/>
            <a:ext cx="2745499" cy="4766518"/>
          </a:xfrm>
          <a:prstGeom prst="rect">
            <a:avLst/>
          </a:prstGeom>
        </p:spPr>
      </p:pic>
      <p:pic>
        <p:nvPicPr>
          <p:cNvPr id="7" name="Picture 6">
            <a:extLst>
              <a:ext uri="{FF2B5EF4-FFF2-40B4-BE49-F238E27FC236}">
                <a16:creationId xmlns:a16="http://schemas.microsoft.com/office/drawing/2014/main" id="{274FA0BD-97A8-14F3-A5C1-D42CC663E658}"/>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5569253" y="2287928"/>
            <a:ext cx="3460852" cy="3996399"/>
          </a:xfrm>
          <a:prstGeom prst="rect">
            <a:avLst/>
          </a:prstGeom>
        </p:spPr>
      </p:pic>
      <p:pic>
        <p:nvPicPr>
          <p:cNvPr id="9" name="Picture 8">
            <a:extLst>
              <a:ext uri="{FF2B5EF4-FFF2-40B4-BE49-F238E27FC236}">
                <a16:creationId xmlns:a16="http://schemas.microsoft.com/office/drawing/2014/main" id="{C35CE04D-267C-ED22-5B5F-C32BE391F2A6}"/>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292098" y="1764391"/>
            <a:ext cx="6028123" cy="4521092"/>
          </a:xfrm>
          <a:prstGeom prst="rect">
            <a:avLst/>
          </a:prstGeom>
        </p:spPr>
      </p:pic>
      <p:sp>
        <p:nvSpPr>
          <p:cNvPr id="16" name="Rectangle 15">
            <a:extLst>
              <a:ext uri="{FF2B5EF4-FFF2-40B4-BE49-F238E27FC236}">
                <a16:creationId xmlns:a16="http://schemas.microsoft.com/office/drawing/2014/main" id="{B6CD4C78-C76B-A76D-5C6D-B24B8F4D38C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E5EC5798-18C3-6F4B-EBDA-70EF423A6FD7}"/>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1479529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75E3E-BD34-7B14-8020-D053BBBFFF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E95A31-5546-30D8-D0E0-44A336CDCE94}"/>
              </a:ext>
            </a:extLst>
          </p:cNvPr>
          <p:cNvSpPr>
            <a:spLocks noGrp="1"/>
          </p:cNvSpPr>
          <p:nvPr>
            <p:ph type="title"/>
          </p:nvPr>
        </p:nvSpPr>
        <p:spPr>
          <a:xfrm>
            <a:off x="838200" y="237744"/>
            <a:ext cx="10515600" cy="1170907"/>
          </a:xfrm>
        </p:spPr>
        <p:txBody>
          <a:bodyPr/>
          <a:lstStyle/>
          <a:p>
            <a:r>
              <a:rPr lang="en-US">
                <a:latin typeface="Calibri"/>
                <a:ea typeface="Calibri"/>
                <a:cs typeface="Calibri"/>
              </a:rPr>
              <a:t>Engagement &amp; Retention</a:t>
            </a:r>
            <a:endParaRPr lang="en-US"/>
          </a:p>
        </p:txBody>
      </p:sp>
      <p:graphicFrame>
        <p:nvGraphicFramePr>
          <p:cNvPr id="12" name="Diagram 11" descr="A colorful infographic with five rectangular blocks, each containing an icon, a heading, and supporting text.&#10;&#10;Credit Load (dark pink): Icon of a graduation cap on stacked books. Text: “Most active scholars enrolled in 12+ credits, signaling strong course engagement.”&#10;&#10;Retention Growth (green): Icon of a bar chart with an upward arrow. Text: “Fall-to-Fall retention increased from 47% (Fall 2020) to 74% (Fall 2023).”&#10;&#10;Continued Enrollment (teal): Icon of a circular arrow cycle. Text: “84% Fall 2024 to Spring 2025 retention rate for all new scholars registered Fall 2024.”&#10;&#10;Academic Standing (dark pink): Icon of a thumbs-up. Text: “A majority of active scholars maintained good standing each term.”&#10;&#10;Course Success (orange): Icon of cupped hands holding a checkmark. Text: “In Spring 2025, 58% passed all attempted credits.”">
            <a:extLst>
              <a:ext uri="{FF2B5EF4-FFF2-40B4-BE49-F238E27FC236}">
                <a16:creationId xmlns:a16="http://schemas.microsoft.com/office/drawing/2014/main" id="{0C8E6DA4-E813-F640-8754-46C122E58ABF}"/>
              </a:ext>
            </a:extLst>
          </p:cNvPr>
          <p:cNvGraphicFramePr/>
          <p:nvPr>
            <p:extLst>
              <p:ext uri="{D42A27DB-BD31-4B8C-83A1-F6EECF244321}">
                <p14:modId xmlns:p14="http://schemas.microsoft.com/office/powerpoint/2010/main" val="1240208326"/>
              </p:ext>
            </p:extLst>
          </p:nvPr>
        </p:nvGraphicFramePr>
        <p:xfrm>
          <a:off x="522194" y="1408651"/>
          <a:ext cx="11147612" cy="45295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9" name="Picture 18">
            <a:extLst>
              <a:ext uri="{FF2B5EF4-FFF2-40B4-BE49-F238E27FC236}">
                <a16:creationId xmlns:a16="http://schemas.microsoft.com/office/drawing/2014/main" id="{230871F5-A8E7-18FB-0EB9-B2FB6F02476C}"/>
              </a:ext>
              <a:ext uri="{C183D7F6-B498-43B3-948B-1728B52AA6E4}">
                <adec:decorative xmlns:adec="http://schemas.microsoft.com/office/drawing/2017/decorative" val="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08843" y="1630548"/>
            <a:ext cx="884461" cy="884461"/>
          </a:xfrm>
          <a:prstGeom prst="rect">
            <a:avLst/>
          </a:prstGeom>
        </p:spPr>
      </p:pic>
      <p:pic>
        <p:nvPicPr>
          <p:cNvPr id="25" name="Picture 24">
            <a:extLst>
              <a:ext uri="{FF2B5EF4-FFF2-40B4-BE49-F238E27FC236}">
                <a16:creationId xmlns:a16="http://schemas.microsoft.com/office/drawing/2014/main" id="{D6E9E757-2E90-5251-C220-CB03B5CA48A2}"/>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6260486" y="1759800"/>
            <a:ext cx="676142" cy="674246"/>
          </a:xfrm>
          <a:prstGeom prst="rect">
            <a:avLst/>
          </a:prstGeom>
        </p:spPr>
      </p:pic>
      <p:pic>
        <p:nvPicPr>
          <p:cNvPr id="26" name="Picture 25">
            <a:extLst>
              <a:ext uri="{FF2B5EF4-FFF2-40B4-BE49-F238E27FC236}">
                <a16:creationId xmlns:a16="http://schemas.microsoft.com/office/drawing/2014/main" id="{59A139E7-3FD7-03F9-215A-56E9A41CA1B5}"/>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a:off x="2038365" y="3312702"/>
            <a:ext cx="640220" cy="603436"/>
          </a:xfrm>
          <a:prstGeom prst="rect">
            <a:avLst/>
          </a:prstGeom>
        </p:spPr>
      </p:pic>
      <p:pic>
        <p:nvPicPr>
          <p:cNvPr id="27" name="Picture 26">
            <a:extLst>
              <a:ext uri="{FF2B5EF4-FFF2-40B4-BE49-F238E27FC236}">
                <a16:creationId xmlns:a16="http://schemas.microsoft.com/office/drawing/2014/main" id="{E58239B5-8214-4DF2-539F-588131E4AABB}"/>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6260486" y="3312702"/>
            <a:ext cx="676142" cy="676142"/>
          </a:xfrm>
          <a:prstGeom prst="rect">
            <a:avLst/>
          </a:prstGeom>
        </p:spPr>
      </p:pic>
      <p:pic>
        <p:nvPicPr>
          <p:cNvPr id="28" name="Picture 27">
            <a:extLst>
              <a:ext uri="{FF2B5EF4-FFF2-40B4-BE49-F238E27FC236}">
                <a16:creationId xmlns:a16="http://schemas.microsoft.com/office/drawing/2014/main" id="{A8F25684-9CFE-8C5B-834A-59FF8FED6C23}"/>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4180966" y="4815613"/>
            <a:ext cx="619634" cy="677696"/>
          </a:xfrm>
          <a:prstGeom prst="rect">
            <a:avLst/>
          </a:prstGeom>
        </p:spPr>
      </p:pic>
    </p:spTree>
    <p:extLst>
      <p:ext uri="{BB962C8B-B14F-4D97-AF65-F5344CB8AC3E}">
        <p14:creationId xmlns:p14="http://schemas.microsoft.com/office/powerpoint/2010/main" val="49198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F3BC8-D33C-335A-FA21-6C7F25E92A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E1AB05-C4D2-52CD-4678-3504CA286709}"/>
              </a:ext>
            </a:extLst>
          </p:cNvPr>
          <p:cNvSpPr>
            <a:spLocks noGrp="1"/>
          </p:cNvSpPr>
          <p:nvPr>
            <p:ph type="title"/>
          </p:nvPr>
        </p:nvSpPr>
        <p:spPr>
          <a:xfrm>
            <a:off x="522205" y="237745"/>
            <a:ext cx="10831595" cy="1170907"/>
          </a:xfrm>
        </p:spPr>
        <p:txBody>
          <a:bodyPr/>
          <a:lstStyle/>
          <a:p>
            <a:r>
              <a:rPr lang="en-US">
                <a:latin typeface="Calibri"/>
                <a:ea typeface="Calibri"/>
                <a:cs typeface="Calibri"/>
              </a:rPr>
              <a:t>Completion &amp; Credentials </a:t>
            </a:r>
            <a:endParaRPr lang="en-US"/>
          </a:p>
        </p:txBody>
      </p:sp>
      <p:sp>
        <p:nvSpPr>
          <p:cNvPr id="3" name="Content Placeholder 2">
            <a:extLst>
              <a:ext uri="{FF2B5EF4-FFF2-40B4-BE49-F238E27FC236}">
                <a16:creationId xmlns:a16="http://schemas.microsoft.com/office/drawing/2014/main" id="{B4BDBD3A-4A7E-9F0C-CDF4-27040266068C}"/>
              </a:ext>
            </a:extLst>
          </p:cNvPr>
          <p:cNvSpPr>
            <a:spLocks noGrp="1"/>
          </p:cNvSpPr>
          <p:nvPr>
            <p:ph idx="1"/>
          </p:nvPr>
        </p:nvSpPr>
        <p:spPr>
          <a:xfrm>
            <a:off x="522205" y="1408652"/>
            <a:ext cx="5573795" cy="4864131"/>
          </a:xfrm>
        </p:spPr>
        <p:txBody>
          <a:bodyPr vert="horz" lIns="91440" tIns="45720" rIns="91440" bIns="45720" numCol="1" rtlCol="0" anchor="t">
            <a:normAutofit/>
          </a:bodyPr>
          <a:lstStyle/>
          <a:p>
            <a:r>
              <a:rPr lang="en-US" sz="1600" b="1">
                <a:latin typeface="Calibri" panose="020F0502020204030204" pitchFamily="34" charset="0"/>
                <a:cs typeface="Calibri" panose="020F0502020204030204" pitchFamily="34" charset="0"/>
              </a:rPr>
              <a:t>Total Credentials Awarded</a:t>
            </a:r>
            <a:r>
              <a:rPr lang="en-US" sz="1600">
                <a:latin typeface="Calibri" panose="020F0502020204030204" pitchFamily="34" charset="0"/>
                <a:cs typeface="Calibri" panose="020F0502020204030204" pitchFamily="34" charset="0"/>
              </a:rPr>
              <a:t>: 235 credentials since the </a:t>
            </a:r>
            <a:br>
              <a:rPr lang="en-US" sz="1600">
                <a:latin typeface="Calibri" panose="020F0502020204030204" pitchFamily="34" charset="0"/>
                <a:cs typeface="Calibri" panose="020F0502020204030204" pitchFamily="34" charset="0"/>
              </a:rPr>
            </a:br>
            <a:r>
              <a:rPr lang="en-US" sz="1600">
                <a:latin typeface="Calibri" panose="020F0502020204030204" pitchFamily="34" charset="0"/>
                <a:cs typeface="Calibri" panose="020F0502020204030204" pitchFamily="34" charset="0"/>
              </a:rPr>
              <a:t>program began.</a:t>
            </a:r>
            <a:endParaRPr lang="en-US" sz="2400">
              <a:latin typeface="Calibri" panose="020F0502020204030204" pitchFamily="34" charset="0"/>
              <a:cs typeface="Calibri" panose="020F0502020204030204" pitchFamily="34" charset="0"/>
            </a:endParaRPr>
          </a:p>
          <a:p>
            <a:pPr lvl="1"/>
            <a:r>
              <a:rPr lang="en-US" sz="1600" b="1">
                <a:latin typeface="Calibri" panose="020F0502020204030204" pitchFamily="34" charset="0"/>
                <a:cs typeface="Calibri" panose="020F0502020204030204" pitchFamily="34" charset="0"/>
              </a:rPr>
              <a:t>Degrees</a:t>
            </a:r>
            <a:r>
              <a:rPr lang="en-US" sz="1600">
                <a:latin typeface="Calibri" panose="020F0502020204030204" pitchFamily="34" charset="0"/>
                <a:cs typeface="Calibri" panose="020F0502020204030204" pitchFamily="34" charset="0"/>
              </a:rPr>
              <a:t>: 55 DWDs and 83 other Associate degrees.</a:t>
            </a:r>
            <a:endParaRPr lang="en-US" sz="2400">
              <a:latin typeface="Calibri" panose="020F0502020204030204" pitchFamily="34" charset="0"/>
              <a:cs typeface="Calibri" panose="020F0502020204030204" pitchFamily="34" charset="0"/>
            </a:endParaRPr>
          </a:p>
          <a:p>
            <a:pPr lvl="1"/>
            <a:r>
              <a:rPr lang="en-US" sz="1600" b="1">
                <a:latin typeface="Calibri" panose="020F0502020204030204" pitchFamily="34" charset="0"/>
                <a:cs typeface="Calibri" panose="020F0502020204030204" pitchFamily="34" charset="0"/>
              </a:rPr>
              <a:t>Healthcare</a:t>
            </a:r>
            <a:r>
              <a:rPr lang="en-US" sz="1600">
                <a:latin typeface="Calibri" panose="020F0502020204030204" pitchFamily="34" charset="0"/>
                <a:cs typeface="Calibri" panose="020F0502020204030204" pitchFamily="34" charset="0"/>
              </a:rPr>
              <a:t>: 26 Nursing certificates, 1 AAS Nursing degree, 6 Dental Assistants.</a:t>
            </a:r>
            <a:endParaRPr lang="en-US" sz="2400">
              <a:latin typeface="Calibri" panose="020F0502020204030204" pitchFamily="34" charset="0"/>
              <a:cs typeface="Calibri" panose="020F0502020204030204" pitchFamily="34" charset="0"/>
            </a:endParaRPr>
          </a:p>
          <a:p>
            <a:pPr lvl="1"/>
            <a:r>
              <a:rPr lang="en-US" sz="1600" b="1">
                <a:latin typeface="Calibri" panose="020F0502020204030204" pitchFamily="34" charset="0"/>
                <a:cs typeface="Calibri" panose="020F0502020204030204" pitchFamily="34" charset="0"/>
              </a:rPr>
              <a:t>Trades</a:t>
            </a:r>
            <a:r>
              <a:rPr lang="en-US" sz="1600">
                <a:latin typeface="Calibri" panose="020F0502020204030204" pitchFamily="34" charset="0"/>
                <a:cs typeface="Calibri" panose="020F0502020204030204" pitchFamily="34" charset="0"/>
              </a:rPr>
              <a:t>: 8 Welders.</a:t>
            </a:r>
            <a:endParaRPr lang="en-US" sz="2400">
              <a:latin typeface="Calibri" panose="020F0502020204030204" pitchFamily="34" charset="0"/>
              <a:cs typeface="Calibri" panose="020F0502020204030204" pitchFamily="34" charset="0"/>
            </a:endParaRPr>
          </a:p>
          <a:p>
            <a:pPr>
              <a:spcBef>
                <a:spcPts val="1600"/>
              </a:spcBef>
            </a:pPr>
            <a:r>
              <a:rPr lang="en-US" sz="1600" b="1">
                <a:latin typeface="Calibri" panose="020F0502020204030204" pitchFamily="34" charset="0"/>
                <a:cs typeface="Calibri" panose="020F0502020204030204" pitchFamily="34" charset="0"/>
              </a:rPr>
              <a:t>Graduation Rate Growth</a:t>
            </a:r>
            <a:r>
              <a:rPr lang="en-US" sz="1600">
                <a:latin typeface="Calibri" panose="020F0502020204030204" pitchFamily="34" charset="0"/>
                <a:cs typeface="Calibri" panose="020F0502020204030204" pitchFamily="34" charset="0"/>
              </a:rPr>
              <a:t>:</a:t>
            </a:r>
            <a:endParaRPr lang="en-US" sz="2400">
              <a:latin typeface="Calibri" panose="020F0502020204030204" pitchFamily="34" charset="0"/>
              <a:cs typeface="Calibri" panose="020F0502020204030204" pitchFamily="34" charset="0"/>
            </a:endParaRPr>
          </a:p>
          <a:p>
            <a:pPr lvl="1"/>
            <a:r>
              <a:rPr lang="en-US" sz="1600">
                <a:latin typeface="Calibri" panose="020F0502020204030204" pitchFamily="34" charset="0"/>
                <a:cs typeface="Calibri" panose="020F0502020204030204" pitchFamily="34" charset="0"/>
              </a:rPr>
              <a:t>Fall 2021 cohort’s 150% rate improved to </a:t>
            </a:r>
            <a:r>
              <a:rPr lang="en-US" sz="1600" b="1">
                <a:latin typeface="Calibri" panose="020F0502020204030204" pitchFamily="34" charset="0"/>
                <a:cs typeface="Calibri" panose="020F0502020204030204" pitchFamily="34" charset="0"/>
              </a:rPr>
              <a:t>26.5%</a:t>
            </a:r>
            <a:r>
              <a:rPr lang="en-US" sz="1600">
                <a:latin typeface="Calibri" panose="020F0502020204030204" pitchFamily="34" charset="0"/>
                <a:cs typeface="Calibri" panose="020F0502020204030204" pitchFamily="34" charset="0"/>
              </a:rPr>
              <a:t>.</a:t>
            </a:r>
            <a:endParaRPr lang="en-US" sz="2400">
              <a:latin typeface="Calibri" panose="020F0502020204030204" pitchFamily="34" charset="0"/>
              <a:cs typeface="Calibri" panose="020F0502020204030204" pitchFamily="34" charset="0"/>
            </a:endParaRPr>
          </a:p>
          <a:p>
            <a:pPr lvl="1"/>
            <a:r>
              <a:rPr lang="en-US" sz="1600">
                <a:latin typeface="Calibri" panose="020F0502020204030204" pitchFamily="34" charset="0"/>
                <a:cs typeface="Calibri" panose="020F0502020204030204" pitchFamily="34" charset="0"/>
              </a:rPr>
              <a:t>Fall 2020 cohort’s 200% rate reached </a:t>
            </a:r>
            <a:r>
              <a:rPr lang="en-US" sz="1600" b="1">
                <a:latin typeface="Calibri" panose="020F0502020204030204" pitchFamily="34" charset="0"/>
                <a:cs typeface="Calibri" panose="020F0502020204030204" pitchFamily="34" charset="0"/>
              </a:rPr>
              <a:t>27.6%</a:t>
            </a:r>
            <a:r>
              <a:rPr lang="en-US" sz="1600">
                <a:latin typeface="Calibri" panose="020F0502020204030204" pitchFamily="34" charset="0"/>
                <a:cs typeface="Calibri" panose="020F0502020204030204" pitchFamily="34" charset="0"/>
              </a:rPr>
              <a:t>.</a:t>
            </a:r>
            <a:endParaRPr lang="en-US" sz="2400">
              <a:latin typeface="Calibri" panose="020F0502020204030204" pitchFamily="34" charset="0"/>
              <a:cs typeface="Calibri" panose="020F0502020204030204" pitchFamily="34" charset="0"/>
            </a:endParaRPr>
          </a:p>
          <a:p>
            <a:pPr>
              <a:spcBef>
                <a:spcPts val="1600"/>
              </a:spcBef>
            </a:pPr>
            <a:r>
              <a:rPr lang="en-US" sz="1600" b="1">
                <a:latin typeface="Calibri" panose="020F0502020204030204" pitchFamily="34" charset="0"/>
                <a:cs typeface="Calibri" panose="020F0502020204030204" pitchFamily="34" charset="0"/>
              </a:rPr>
              <a:t>Transfer &amp; Long-Term Outcomes</a:t>
            </a:r>
          </a:p>
          <a:p>
            <a:pPr lvl="1"/>
            <a:r>
              <a:rPr lang="en-US" sz="1600" b="1">
                <a:latin typeface="Calibri" panose="020F0502020204030204" pitchFamily="34" charset="0"/>
                <a:cs typeface="Calibri" panose="020F0502020204030204" pitchFamily="34" charset="0"/>
              </a:rPr>
              <a:t>Transfers</a:t>
            </a:r>
            <a:r>
              <a:rPr lang="en-US" sz="1600">
                <a:latin typeface="Calibri" panose="020F0502020204030204" pitchFamily="34" charset="0"/>
                <a:cs typeface="Calibri" panose="020F0502020204030204" pitchFamily="34" charset="0"/>
              </a:rPr>
              <a:t>: 46 scholars have transferred to other institutions after PPSC.</a:t>
            </a:r>
            <a:endParaRPr lang="en-US" sz="2400">
              <a:latin typeface="Calibri" panose="020F0502020204030204" pitchFamily="34" charset="0"/>
              <a:cs typeface="Calibri" panose="020F0502020204030204" pitchFamily="34" charset="0"/>
            </a:endParaRPr>
          </a:p>
          <a:p>
            <a:pPr lvl="1"/>
            <a:r>
              <a:rPr lang="en-US" sz="1600" b="1">
                <a:latin typeface="Calibri" panose="020F0502020204030204" pitchFamily="34" charset="0"/>
                <a:cs typeface="Calibri" panose="020F0502020204030204" pitchFamily="34" charset="0"/>
              </a:rPr>
              <a:t>Positive Outcomes</a:t>
            </a:r>
            <a:r>
              <a:rPr lang="en-US" sz="1600">
                <a:latin typeface="Calibri" panose="020F0502020204030204" pitchFamily="34" charset="0"/>
                <a:cs typeface="Calibri" panose="020F0502020204030204" pitchFamily="34" charset="0"/>
              </a:rPr>
              <a:t>: </a:t>
            </a:r>
            <a:r>
              <a:rPr lang="en-US" sz="1600" b="1">
                <a:latin typeface="Calibri" panose="020F0502020204030204" pitchFamily="34" charset="0"/>
                <a:cs typeface="Calibri" panose="020F0502020204030204" pitchFamily="34" charset="0"/>
              </a:rPr>
              <a:t>68% of scholars</a:t>
            </a:r>
            <a:r>
              <a:rPr lang="en-US" sz="1600">
                <a:latin typeface="Calibri" panose="020F0502020204030204" pitchFamily="34" charset="0"/>
                <a:cs typeface="Calibri" panose="020F0502020204030204" pitchFamily="34" charset="0"/>
              </a:rPr>
              <a:t> experienced a positive academic outcome (graduation or transfer).</a:t>
            </a:r>
            <a:endParaRPr lang="en-US" sz="2400">
              <a:latin typeface="Calibri" panose="020F0502020204030204" pitchFamily="34" charset="0"/>
              <a:cs typeface="Calibri" panose="020F0502020204030204" pitchFamily="34" charset="0"/>
            </a:endParaRPr>
          </a:p>
          <a:p>
            <a:pPr>
              <a:lnSpc>
                <a:spcPct val="120000"/>
              </a:lnSpc>
            </a:pPr>
            <a:endParaRPr lang="en-US" sz="160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C78F00C-86B0-E3E4-C641-539EFAE127F1}"/>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t="12291" b="12291"/>
          <a:stretch/>
        </p:blipFill>
        <p:spPr>
          <a:xfrm>
            <a:off x="6877050" y="1301909"/>
            <a:ext cx="4737100" cy="3572673"/>
          </a:xfrm>
          <a:prstGeom prst="rect">
            <a:avLst/>
          </a:prstGeom>
        </p:spPr>
      </p:pic>
      <p:pic>
        <p:nvPicPr>
          <p:cNvPr id="8" name="Picture 7" descr="A group of students holding “Proud to be a Promise Student!” signs.">
            <a:extLst>
              <a:ext uri="{FF2B5EF4-FFF2-40B4-BE49-F238E27FC236}">
                <a16:creationId xmlns:a16="http://schemas.microsoft.com/office/drawing/2014/main" id="{27AA19FB-0021-D882-9B43-3AD0D42CD85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654098" y="1517809"/>
            <a:ext cx="4737100" cy="3572673"/>
          </a:xfrm>
          <a:prstGeom prst="rect">
            <a:avLst/>
          </a:prstGeom>
        </p:spPr>
      </p:pic>
    </p:spTree>
    <p:extLst>
      <p:ext uri="{BB962C8B-B14F-4D97-AF65-F5344CB8AC3E}">
        <p14:creationId xmlns:p14="http://schemas.microsoft.com/office/powerpoint/2010/main" val="4138487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B7FBE-6C50-DB3B-31D8-4F2D93937815}"/>
              </a:ext>
            </a:extLst>
          </p:cNvPr>
          <p:cNvSpPr>
            <a:spLocks noGrp="1"/>
          </p:cNvSpPr>
          <p:nvPr>
            <p:ph type="title"/>
          </p:nvPr>
        </p:nvSpPr>
        <p:spPr>
          <a:xfrm>
            <a:off x="712693" y="241739"/>
            <a:ext cx="10641106" cy="1156137"/>
          </a:xfrm>
        </p:spPr>
        <p:txBody>
          <a:bodyPr/>
          <a:lstStyle/>
          <a:p>
            <a:r>
              <a:rPr lang="en-US"/>
              <a:t>First Nations Promise</a:t>
            </a:r>
          </a:p>
        </p:txBody>
      </p:sp>
      <p:sp>
        <p:nvSpPr>
          <p:cNvPr id="25" name="Content Placeholder 24">
            <a:extLst>
              <a:ext uri="{FF2B5EF4-FFF2-40B4-BE49-F238E27FC236}">
                <a16:creationId xmlns:a16="http://schemas.microsoft.com/office/drawing/2014/main" id="{46FE7426-D80B-AA4E-73CA-4959DD1E3FF4}"/>
              </a:ext>
            </a:extLst>
          </p:cNvPr>
          <p:cNvSpPr>
            <a:spLocks noGrp="1"/>
          </p:cNvSpPr>
          <p:nvPr>
            <p:ph idx="1"/>
          </p:nvPr>
        </p:nvSpPr>
        <p:spPr>
          <a:xfrm>
            <a:off x="712693" y="1297460"/>
            <a:ext cx="6269914" cy="4979772"/>
          </a:xfrm>
        </p:spPr>
        <p:txBody>
          <a:bodyPr vert="horz" lIns="91440" tIns="45720" rIns="91440" bIns="45720" rtlCol="0" anchor="t">
            <a:noAutofit/>
          </a:bodyPr>
          <a:lstStyle/>
          <a:p>
            <a:pPr marL="0" indent="0">
              <a:lnSpc>
                <a:spcPct val="100000"/>
              </a:lnSpc>
              <a:buNone/>
            </a:pPr>
            <a:r>
              <a:rPr lang="en-US" sz="2000">
                <a:latin typeface="Calibri" panose="020F0502020204030204" pitchFamily="34" charset="0"/>
                <a:cs typeface="Calibri" panose="020F0502020204030204" pitchFamily="34" charset="0"/>
              </a:rPr>
              <a:t>The First Nations Promise Program launched in </a:t>
            </a:r>
            <a:br>
              <a:rPr lang="en-US" sz="200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Fall 2024 with an initial cohort of 34 students.</a:t>
            </a:r>
          </a:p>
          <a:p>
            <a:pPr marL="0" indent="0">
              <a:lnSpc>
                <a:spcPct val="100000"/>
              </a:lnSpc>
              <a:spcBef>
                <a:spcPts val="1600"/>
              </a:spcBef>
              <a:buNone/>
            </a:pPr>
            <a:r>
              <a:rPr lang="en-US" sz="2000" b="1">
                <a:latin typeface="Calibri" panose="020F0502020204030204" pitchFamily="34" charset="0"/>
                <a:cs typeface="Calibri" panose="020F0502020204030204" pitchFamily="34" charset="0"/>
              </a:rPr>
              <a:t>Average Award Amounts: </a:t>
            </a:r>
            <a:r>
              <a:rPr lang="en-US" sz="2000">
                <a:latin typeface="Calibri" panose="020F0502020204030204" pitchFamily="34" charset="0"/>
                <a:cs typeface="Calibri" panose="020F0502020204030204" pitchFamily="34" charset="0"/>
              </a:rPr>
              <a:t>Over the past academic year, </a:t>
            </a:r>
            <a:br>
              <a:rPr lang="en-US" sz="2000">
                <a:latin typeface="Calibri" panose="020F0502020204030204" pitchFamily="34" charset="0"/>
                <a:cs typeface="Calibri" panose="020F0502020204030204" pitchFamily="34" charset="0"/>
              </a:rPr>
            </a:br>
            <a:r>
              <a:rPr lang="en-US" sz="2000">
                <a:latin typeface="Calibri" panose="020F0502020204030204" pitchFamily="34" charset="0"/>
                <a:cs typeface="Calibri" panose="020F0502020204030204" pitchFamily="34" charset="0"/>
              </a:rPr>
              <a:t>11 students received a total of $45,949 in First Nations Promise Funds, which is an average of $1,392 per student.</a:t>
            </a:r>
          </a:p>
          <a:p>
            <a:pPr>
              <a:lnSpc>
                <a:spcPct val="100000"/>
              </a:lnSpc>
              <a:spcBef>
                <a:spcPts val="1600"/>
              </a:spcBef>
              <a:buNone/>
            </a:pPr>
            <a:r>
              <a:rPr lang="en-US" sz="2000" b="1">
                <a:latin typeface="Calibri" panose="020F0502020204030204" pitchFamily="34" charset="0"/>
                <a:ea typeface="Calibri Light"/>
                <a:cs typeface="Calibri" panose="020F0502020204030204" pitchFamily="34" charset="0"/>
              </a:rPr>
              <a:t>Enrollment:</a:t>
            </a:r>
            <a:endParaRPr lang="en-US" sz="2000" b="1">
              <a:latin typeface="Calibri" panose="020F0502020204030204" pitchFamily="34" charset="0"/>
              <a:cs typeface="Calibri" panose="020F0502020204030204" pitchFamily="34" charset="0"/>
            </a:endParaRPr>
          </a:p>
          <a:p>
            <a:pPr>
              <a:lnSpc>
                <a:spcPct val="100000"/>
              </a:lnSpc>
              <a:spcBef>
                <a:spcPts val="400"/>
              </a:spcBef>
              <a:buNone/>
            </a:pPr>
            <a:r>
              <a:rPr lang="en-US" sz="2000">
                <a:latin typeface="Calibri" panose="020F0502020204030204" pitchFamily="34" charset="0"/>
                <a:ea typeface="Calibri Light"/>
                <a:cs typeface="Calibri" panose="020F0502020204030204" pitchFamily="34" charset="0"/>
              </a:rPr>
              <a:t>•    Fall 2024 = 34 applied and approved scholars</a:t>
            </a:r>
            <a:endParaRPr lang="en-US" sz="2000">
              <a:latin typeface="Calibri" panose="020F0502020204030204" pitchFamily="34" charset="0"/>
              <a:cs typeface="Calibri" panose="020F0502020204030204" pitchFamily="34" charset="0"/>
            </a:endParaRPr>
          </a:p>
          <a:p>
            <a:pPr>
              <a:lnSpc>
                <a:spcPct val="100000"/>
              </a:lnSpc>
              <a:buNone/>
            </a:pPr>
            <a:r>
              <a:rPr lang="en-US" sz="2000">
                <a:latin typeface="Calibri" panose="020F0502020204030204" pitchFamily="34" charset="0"/>
                <a:ea typeface="Calibri Light"/>
                <a:cs typeface="Calibri" panose="020F0502020204030204" pitchFamily="34" charset="0"/>
              </a:rPr>
              <a:t>•    Spring 2025 = 48 applied and approved scholars</a:t>
            </a:r>
            <a:endParaRPr lang="en-US" sz="2000">
              <a:latin typeface="Calibri" panose="020F0502020204030204" pitchFamily="34" charset="0"/>
              <a:cs typeface="Calibri" panose="020F0502020204030204" pitchFamily="34" charset="0"/>
            </a:endParaRPr>
          </a:p>
          <a:p>
            <a:pPr>
              <a:lnSpc>
                <a:spcPct val="100000"/>
              </a:lnSpc>
              <a:buNone/>
            </a:pPr>
            <a:r>
              <a:rPr lang="en-US" sz="2000">
                <a:latin typeface="Calibri" panose="020F0502020204030204" pitchFamily="34" charset="0"/>
                <a:ea typeface="Calibri Light"/>
                <a:cs typeface="Calibri" panose="020F0502020204030204" pitchFamily="34" charset="0"/>
              </a:rPr>
              <a:t>•    Summer 2025 = 61 applied and approved scholars</a:t>
            </a:r>
            <a:endParaRPr lang="en-US" sz="2000">
              <a:latin typeface="Calibri" panose="020F0502020204030204" pitchFamily="34" charset="0"/>
              <a:cs typeface="Calibri" panose="020F0502020204030204" pitchFamily="34" charset="0"/>
            </a:endParaRPr>
          </a:p>
          <a:p>
            <a:pPr>
              <a:lnSpc>
                <a:spcPct val="100000"/>
              </a:lnSpc>
              <a:buNone/>
            </a:pPr>
            <a:r>
              <a:rPr lang="en-US" sz="2000">
                <a:latin typeface="Calibri" panose="020F0502020204030204" pitchFamily="34" charset="0"/>
                <a:ea typeface="Calibri Light"/>
                <a:cs typeface="Calibri" panose="020F0502020204030204" pitchFamily="34" charset="0"/>
              </a:rPr>
              <a:t>•    Fall 2025 = 72 applied and approved scholars</a:t>
            </a:r>
            <a:endParaRPr lang="en-US" sz="2000">
              <a:latin typeface="Calibri" panose="020F0502020204030204" pitchFamily="34" charset="0"/>
              <a:cs typeface="Calibri" panose="020F0502020204030204" pitchFamily="34" charset="0"/>
            </a:endParaRPr>
          </a:p>
          <a:p>
            <a:pPr>
              <a:lnSpc>
                <a:spcPct val="100000"/>
              </a:lnSpc>
              <a:buNone/>
            </a:pPr>
            <a:endParaRPr lang="en-US" sz="2000">
              <a:latin typeface="Calibri" panose="020F0502020204030204" pitchFamily="34" charset="0"/>
              <a:ea typeface="Calibri Light"/>
              <a:cs typeface="Calibri" panose="020F0502020204030204" pitchFamily="34" charset="0"/>
            </a:endParaRPr>
          </a:p>
        </p:txBody>
      </p:sp>
      <p:pic>
        <p:nvPicPr>
          <p:cNvPr id="4" name="Content Placeholder 11" descr="First Nations Promise Program Logo.">
            <a:extLst>
              <a:ext uri="{FF2B5EF4-FFF2-40B4-BE49-F238E27FC236}">
                <a16:creationId xmlns:a16="http://schemas.microsoft.com/office/drawing/2014/main" id="{A59E275D-A5C0-53CA-D6F1-6481372E6BF4}"/>
              </a:ext>
            </a:extLst>
          </p:cNvPr>
          <p:cNvPicPr>
            <a:picLocks noChangeAspect="1"/>
          </p:cNvPicPr>
          <p:nvPr/>
        </p:nvPicPr>
        <p:blipFill>
          <a:blip r:embed="rId3"/>
          <a:stretch>
            <a:fillRect/>
          </a:stretch>
        </p:blipFill>
        <p:spPr>
          <a:xfrm>
            <a:off x="7218360" y="1734319"/>
            <a:ext cx="4260947" cy="3391714"/>
          </a:xfrm>
          <a:prstGeom prst="rect">
            <a:avLst/>
          </a:prstGeom>
        </p:spPr>
      </p:pic>
    </p:spTree>
    <p:extLst>
      <p:ext uri="{BB962C8B-B14F-4D97-AF65-F5344CB8AC3E}">
        <p14:creationId xmlns:p14="http://schemas.microsoft.com/office/powerpoint/2010/main" val="3816004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C3ABE1-6FCA-0BA4-2AA9-F62A0E0B1D3C}"/>
              </a:ext>
            </a:extLst>
          </p:cNvPr>
          <p:cNvSpPr txBox="1">
            <a:spLocks noGrp="1"/>
          </p:cNvSpPr>
          <p:nvPr>
            <p:ph type="title" idx="4294967295"/>
          </p:nvPr>
        </p:nvSpPr>
        <p:spPr>
          <a:xfrm>
            <a:off x="712694" y="241739"/>
            <a:ext cx="10641106" cy="10086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ea typeface="+mj-ea"/>
                <a:cs typeface="+mj-cs"/>
              </a:rPr>
              <a:t>District 11 Promise</a:t>
            </a:r>
          </a:p>
        </p:txBody>
      </p:sp>
      <p:pic>
        <p:nvPicPr>
          <p:cNvPr id="8" name="Picture 7" descr="District 11 Logo.">
            <a:extLst>
              <a:ext uri="{FF2B5EF4-FFF2-40B4-BE49-F238E27FC236}">
                <a16:creationId xmlns:a16="http://schemas.microsoft.com/office/drawing/2014/main" id="{E666296B-EE5E-C9E5-AAB2-5CAF2DF67DAD}"/>
              </a:ext>
            </a:extLst>
          </p:cNvPr>
          <p:cNvPicPr>
            <a:picLocks noChangeAspect="1"/>
          </p:cNvPicPr>
          <p:nvPr/>
        </p:nvPicPr>
        <p:blipFill>
          <a:blip r:embed="rId3"/>
          <a:stretch>
            <a:fillRect/>
          </a:stretch>
        </p:blipFill>
        <p:spPr>
          <a:xfrm>
            <a:off x="496694" y="2378340"/>
            <a:ext cx="4762500" cy="2095500"/>
          </a:xfrm>
          <a:prstGeom prst="rect">
            <a:avLst/>
          </a:prstGeom>
        </p:spPr>
      </p:pic>
      <p:sp>
        <p:nvSpPr>
          <p:cNvPr id="7" name="TextBox 6">
            <a:extLst>
              <a:ext uri="{FF2B5EF4-FFF2-40B4-BE49-F238E27FC236}">
                <a16:creationId xmlns:a16="http://schemas.microsoft.com/office/drawing/2014/main" id="{24BDEA6A-81DF-3837-1FFD-F0D7915FA121}"/>
              </a:ext>
            </a:extLst>
          </p:cNvPr>
          <p:cNvSpPr txBox="1"/>
          <p:nvPr/>
        </p:nvSpPr>
        <p:spPr>
          <a:xfrm>
            <a:off x="5622324" y="1156139"/>
            <a:ext cx="6072982" cy="5110960"/>
          </a:xfrm>
          <a:prstGeom prst="rect">
            <a:avLst/>
          </a:prstGeom>
          <a:noFill/>
        </p:spPr>
        <p:txBody>
          <a:bodyPr wrap="square" lIns="91440" tIns="45720" rIns="91440" bIns="45720" anchor="t">
            <a:noAutofit/>
          </a:bodyPr>
          <a:lstStyle/>
          <a:p>
            <a:r>
              <a:rPr lang="en-US" sz="2000" b="1">
                <a:ea typeface="+mn-lt"/>
                <a:cs typeface="+mn-lt"/>
              </a:rPr>
              <a:t>Success: </a:t>
            </a:r>
            <a:r>
              <a:rPr lang="en-US" sz="2000">
                <a:ea typeface="+mn-lt"/>
                <a:cs typeface="+mn-lt"/>
              </a:rPr>
              <a:t>Currently, twelve D11 Promise Scholars have earned a total of 16 credentials, including 4 degrees and 12 certificates.</a:t>
            </a:r>
            <a:endParaRPr lang="en-US" sz="2000">
              <a:ea typeface="Calibri"/>
              <a:cs typeface="Calibri"/>
            </a:endParaRPr>
          </a:p>
          <a:p>
            <a:pPr>
              <a:spcBef>
                <a:spcPts val="1600"/>
              </a:spcBef>
            </a:pPr>
            <a:r>
              <a:rPr lang="en-US" sz="2000" b="1">
                <a:ea typeface="+mn-lt"/>
                <a:cs typeface="+mn-lt"/>
              </a:rPr>
              <a:t>Retention: </a:t>
            </a:r>
            <a:r>
              <a:rPr lang="en-US" sz="2000">
                <a:ea typeface="+mn-lt"/>
                <a:cs typeface="+mn-lt"/>
              </a:rPr>
              <a:t>From Fall 2023 to Fall 2024, 72% of D11 Promise Scholars returned to PPSC, compared to 50% </a:t>
            </a:r>
            <a:br>
              <a:rPr lang="en-US" sz="2000">
                <a:ea typeface="+mn-lt"/>
                <a:cs typeface="+mn-lt"/>
              </a:rPr>
            </a:br>
            <a:r>
              <a:rPr lang="en-US" sz="2000">
                <a:ea typeface="+mn-lt"/>
                <a:cs typeface="+mn-lt"/>
              </a:rPr>
              <a:t>of all first-time students.</a:t>
            </a:r>
            <a:endParaRPr lang="en-US" sz="2000">
              <a:ea typeface="Calibri"/>
              <a:cs typeface="Calibri"/>
            </a:endParaRPr>
          </a:p>
          <a:p>
            <a:pPr>
              <a:spcBef>
                <a:spcPts val="1600"/>
              </a:spcBef>
            </a:pPr>
            <a:r>
              <a:rPr lang="en-US" sz="2000" b="1">
                <a:ea typeface="+mn-lt"/>
                <a:cs typeface="+mn-lt"/>
              </a:rPr>
              <a:t>Enrollment: </a:t>
            </a:r>
            <a:r>
              <a:rPr lang="en-US" sz="2000">
                <a:ea typeface="+mn-lt"/>
                <a:cs typeface="+mn-lt"/>
              </a:rPr>
              <a:t>In the 2023–2024 academic year, 32 new D11 Promise Scholars enrolled at PPSC. That number grew significantly in 2024–2025, with 165 new and 23 continuing D11 Promise Scholars, for a total of 188 students participating in the program.</a:t>
            </a:r>
            <a:endParaRPr lang="en-US" sz="2000">
              <a:ea typeface="Calibri"/>
              <a:cs typeface="Calibri"/>
            </a:endParaRPr>
          </a:p>
        </p:txBody>
      </p:sp>
    </p:spTree>
    <p:extLst>
      <p:ext uri="{BB962C8B-B14F-4D97-AF65-F5344CB8AC3E}">
        <p14:creationId xmlns:p14="http://schemas.microsoft.com/office/powerpoint/2010/main" val="24296517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C3ABE1-6FCA-0BA4-2AA9-F62A0E0B1D3C}"/>
              </a:ext>
            </a:extLst>
          </p:cNvPr>
          <p:cNvSpPr txBox="1">
            <a:spLocks noGrp="1"/>
          </p:cNvSpPr>
          <p:nvPr>
            <p:ph type="title" idx="4294967295"/>
          </p:nvPr>
        </p:nvSpPr>
        <p:spPr>
          <a:xfrm>
            <a:off x="712694" y="247136"/>
            <a:ext cx="10641106" cy="1037968"/>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ea typeface="+mj-ea"/>
                <a:cs typeface="+mj-cs"/>
              </a:rPr>
              <a:t>District 2 Promise</a:t>
            </a:r>
          </a:p>
        </p:txBody>
      </p:sp>
      <p:sp>
        <p:nvSpPr>
          <p:cNvPr id="7" name="TextBox 6">
            <a:extLst>
              <a:ext uri="{FF2B5EF4-FFF2-40B4-BE49-F238E27FC236}">
                <a16:creationId xmlns:a16="http://schemas.microsoft.com/office/drawing/2014/main" id="{24BDEA6A-81DF-3837-1FFD-F0D7915FA121}"/>
              </a:ext>
            </a:extLst>
          </p:cNvPr>
          <p:cNvSpPr txBox="1"/>
          <p:nvPr/>
        </p:nvSpPr>
        <p:spPr>
          <a:xfrm>
            <a:off x="712694" y="1285104"/>
            <a:ext cx="6095879" cy="5004485"/>
          </a:xfrm>
          <a:prstGeom prst="rect">
            <a:avLst/>
          </a:prstGeom>
          <a:noFill/>
        </p:spPr>
        <p:txBody>
          <a:bodyPr wrap="square" lIns="91440" tIns="45720" rIns="91440" bIns="45720" anchor="t">
            <a:noAutofit/>
          </a:bodyPr>
          <a:lstStyle/>
          <a:p>
            <a:pPr>
              <a:spcAft>
                <a:spcPts val="1600"/>
              </a:spcAft>
            </a:pPr>
            <a:r>
              <a:rPr lang="en-US" sz="2000" b="1">
                <a:ea typeface="+mn-lt"/>
                <a:cs typeface="+mn-lt"/>
              </a:rPr>
              <a:t>Success: </a:t>
            </a:r>
            <a:r>
              <a:rPr lang="en-US" sz="2000">
                <a:ea typeface="+mn-lt"/>
                <a:cs typeface="+mn-lt"/>
              </a:rPr>
              <a:t>146 D2 Scholars have earned 219 credentials (134 degrees and 85 certificates).</a:t>
            </a:r>
            <a:endParaRPr lang="en-US" sz="2000">
              <a:ea typeface="Calibri"/>
              <a:cs typeface="Calibri"/>
            </a:endParaRPr>
          </a:p>
          <a:p>
            <a:pPr>
              <a:spcAft>
                <a:spcPts val="1600"/>
              </a:spcAft>
            </a:pPr>
            <a:r>
              <a:rPr lang="en-US" sz="2000" b="1">
                <a:ea typeface="+mn-lt"/>
                <a:cs typeface="+mn-lt"/>
              </a:rPr>
              <a:t>Retention: </a:t>
            </a:r>
            <a:r>
              <a:rPr lang="en-US" sz="2000">
                <a:ea typeface="+mn-lt"/>
                <a:cs typeface="+mn-lt"/>
              </a:rPr>
              <a:t>Fall-to-Fall retention for D2 Promise Scholars has steadily increased over the past four years, from 42% in 2020–2021 to 74% in 2023–2024. During that same period, retention for all first-time students remained relatively flat, hovering around 44–50%.</a:t>
            </a:r>
          </a:p>
          <a:p>
            <a:pPr>
              <a:spcAft>
                <a:spcPts val="1600"/>
              </a:spcAft>
            </a:pPr>
            <a:r>
              <a:rPr lang="en-US" sz="2000" b="1">
                <a:ea typeface="+mn-lt"/>
                <a:cs typeface="+mn-lt"/>
              </a:rPr>
              <a:t>Enrollment</a:t>
            </a:r>
            <a:r>
              <a:rPr lang="en-US" sz="2000">
                <a:ea typeface="+mn-lt"/>
                <a:cs typeface="+mn-lt"/>
              </a:rPr>
              <a:t>: Since launching in 2020, the D2 Promise Program has seen steady growth. Enrollment increased from 153 students in 2020–2021 to 330 in 2024–2025, more than doubling in five years.</a:t>
            </a:r>
            <a:endParaRPr lang="en-US" sz="2000">
              <a:ea typeface="Calibri"/>
              <a:cs typeface="Calibri"/>
            </a:endParaRPr>
          </a:p>
        </p:txBody>
      </p:sp>
      <p:pic>
        <p:nvPicPr>
          <p:cNvPr id="8" name="Picture 7" descr="Harrison Schools District 2 Logo.">
            <a:extLst>
              <a:ext uri="{FF2B5EF4-FFF2-40B4-BE49-F238E27FC236}">
                <a16:creationId xmlns:a16="http://schemas.microsoft.com/office/drawing/2014/main" id="{5BFCB83A-C67C-F452-F6BD-13FB3D8FF95F}"/>
              </a:ext>
            </a:extLst>
          </p:cNvPr>
          <p:cNvPicPr>
            <a:picLocks noChangeAspect="1"/>
          </p:cNvPicPr>
          <p:nvPr/>
        </p:nvPicPr>
        <p:blipFill>
          <a:blip r:embed="rId3"/>
          <a:stretch>
            <a:fillRect/>
          </a:stretch>
        </p:blipFill>
        <p:spPr>
          <a:xfrm>
            <a:off x="7830852" y="1826651"/>
            <a:ext cx="3204698" cy="3204698"/>
          </a:xfrm>
          <a:prstGeom prst="rect">
            <a:avLst/>
          </a:prstGeom>
        </p:spPr>
      </p:pic>
    </p:spTree>
    <p:extLst>
      <p:ext uri="{BB962C8B-B14F-4D97-AF65-F5344CB8AC3E}">
        <p14:creationId xmlns:p14="http://schemas.microsoft.com/office/powerpoint/2010/main" val="2892501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ED05-D97A-46C9-934D-2516FE1F74EC}"/>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2A133BAA-0EC8-E3CE-26A4-DC61244DB9CA}"/>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Instructional Services</a:t>
            </a:r>
          </a:p>
        </p:txBody>
      </p:sp>
      <p:pic>
        <p:nvPicPr>
          <p:cNvPr id="10" name="Picture 9">
            <a:extLst>
              <a:ext uri="{FF2B5EF4-FFF2-40B4-BE49-F238E27FC236}">
                <a16:creationId xmlns:a16="http://schemas.microsoft.com/office/drawing/2014/main" id="{2578F934-97AB-674A-7A4B-49333F78DBE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57997" cy="1257997"/>
          </a:xfrm>
          <a:prstGeom prst="rect">
            <a:avLst/>
          </a:prstGeom>
        </p:spPr>
      </p:pic>
    </p:spTree>
    <p:extLst>
      <p:ext uri="{BB962C8B-B14F-4D97-AF65-F5344CB8AC3E}">
        <p14:creationId xmlns:p14="http://schemas.microsoft.com/office/powerpoint/2010/main" val="1925662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78E35FA-5F50-5502-7F92-EBDAB905CB75}"/>
              </a:ext>
            </a:extLst>
          </p:cNvPr>
          <p:cNvSpPr txBox="1">
            <a:spLocks noGrp="1"/>
          </p:cNvSpPr>
          <p:nvPr>
            <p:ph type="title"/>
          </p:nvPr>
        </p:nvSpPr>
        <p:spPr>
          <a:xfrm>
            <a:off x="471947" y="222737"/>
            <a:ext cx="10881853" cy="89224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a:solidFill>
                  <a:srgbClr val="DB4326"/>
                </a:solidFill>
                <a:latin typeface="Calibri" panose="020F0502020204030204" pitchFamily="34" charset="0"/>
                <a:cs typeface="Calibri" panose="020F0502020204030204" pitchFamily="34" charset="0"/>
              </a:rPr>
              <a:t>H.R. 1, The “Big Beautiful Bill” </a:t>
            </a:r>
            <a:endPar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4006C51-2B7E-9DBC-6F1C-6AFFC23E55E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8DDA9A8-686B-13D3-5CC3-AF497E21236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2" name="Content Placeholder 2">
            <a:extLst>
              <a:ext uri="{FF2B5EF4-FFF2-40B4-BE49-F238E27FC236}">
                <a16:creationId xmlns:a16="http://schemas.microsoft.com/office/drawing/2014/main" id="{E3170635-F4D4-F759-032E-4B0961551F38}"/>
              </a:ext>
            </a:extLst>
          </p:cNvPr>
          <p:cNvSpPr>
            <a:spLocks noGrp="1"/>
          </p:cNvSpPr>
          <p:nvPr>
            <p:ph idx="1"/>
          </p:nvPr>
        </p:nvSpPr>
        <p:spPr>
          <a:xfrm>
            <a:off x="471947" y="1114982"/>
            <a:ext cx="8179684" cy="5156863"/>
          </a:xfrm>
        </p:spPr>
        <p:txBody>
          <a:bodyPr vert="horz" lIns="91440" tIns="45720" rIns="91440" bIns="45720" numCol="1" rtlCol="0" anchor="t">
            <a:normAutofit/>
          </a:bodyPr>
          <a:lstStyle/>
          <a:p>
            <a:pPr marL="0" indent="0" algn="l" rtl="0" fontAlgn="base">
              <a:lnSpc>
                <a:spcPct val="120000"/>
              </a:lnSpc>
              <a:buNone/>
            </a:pPr>
            <a:r>
              <a:rPr lang="en-US" sz="1800" b="1" i="0">
                <a:solidFill>
                  <a:schemeClr val="accent6"/>
                </a:solidFill>
                <a:effectLst/>
                <a:latin typeface="Calibri"/>
                <a:ea typeface="Calibri"/>
                <a:cs typeface="Calibri"/>
              </a:rPr>
              <a:t>Potential Positives for Community Colleges: </a:t>
            </a:r>
          </a:p>
          <a:p>
            <a:pPr fontAlgn="base">
              <a:lnSpc>
                <a:spcPct val="120000"/>
              </a:lnSpc>
            </a:pPr>
            <a:r>
              <a:rPr lang="en-US" sz="1400" b="1" i="0">
                <a:effectLst/>
                <a:latin typeface="Calibri"/>
                <a:ea typeface="Calibri"/>
                <a:cs typeface="Calibri"/>
              </a:rPr>
              <a:t>Pell Grant Stabilization</a:t>
            </a:r>
            <a:r>
              <a:rPr lang="en-US" sz="1400" b="1">
                <a:latin typeface="Calibri"/>
                <a:ea typeface="Calibri"/>
                <a:cs typeface="Calibri"/>
              </a:rPr>
              <a:t>: </a:t>
            </a:r>
            <a:r>
              <a:rPr lang="en-US" sz="1400">
                <a:latin typeface="Calibri"/>
                <a:ea typeface="Calibri"/>
                <a:cs typeface="Calibri"/>
              </a:rPr>
              <a:t>(Effective Oct. 1, 2025)</a:t>
            </a:r>
            <a:r>
              <a:rPr lang="en-US" sz="1400" b="1">
                <a:latin typeface="Calibri"/>
                <a:ea typeface="Calibri"/>
                <a:cs typeface="Calibri"/>
              </a:rPr>
              <a:t> </a:t>
            </a:r>
            <a:r>
              <a:rPr lang="en-US" sz="1400" i="0">
                <a:effectLst/>
                <a:latin typeface="Calibri"/>
                <a:ea typeface="Calibri"/>
                <a:cs typeface="Calibri"/>
              </a:rPr>
              <a:t>Allocates $10 billion into the Pell Grant program to address projected shortfalls and ensure continued funding. </a:t>
            </a:r>
          </a:p>
          <a:p>
            <a:pPr fontAlgn="base">
              <a:lnSpc>
                <a:spcPct val="120000"/>
              </a:lnSpc>
            </a:pPr>
            <a:r>
              <a:rPr lang="en-US" sz="1400" b="1" i="0">
                <a:effectLst/>
                <a:latin typeface="Calibri"/>
                <a:ea typeface="Calibri"/>
                <a:cs typeface="Calibri"/>
              </a:rPr>
              <a:t>Workforce Pell Codified:</a:t>
            </a:r>
            <a:r>
              <a:rPr lang="en-US" sz="1400">
                <a:latin typeface="Calibri"/>
                <a:ea typeface="Calibri"/>
                <a:cs typeface="Calibri"/>
              </a:rPr>
              <a:t> (Effective July 1, 2026) </a:t>
            </a:r>
            <a:r>
              <a:rPr lang="en-US" sz="1400" i="0">
                <a:effectLst/>
                <a:latin typeface="Calibri"/>
                <a:ea typeface="Calibri"/>
                <a:cs typeface="Calibri"/>
              </a:rPr>
              <a:t>Formally establishes Workforce Pell, expanding Pell eligibility to students enrolled in short-term, workforce-aligned programs (8–15 weeks/150–600 clock hours).</a:t>
            </a:r>
            <a:r>
              <a:rPr lang="en-US" sz="1400">
                <a:latin typeface="Calibri"/>
                <a:ea typeface="Calibri"/>
                <a:cs typeface="Calibri"/>
              </a:rPr>
              <a:t> </a:t>
            </a:r>
            <a:endParaRPr lang="en-US" sz="1400" i="0">
              <a:effectLst/>
              <a:latin typeface="Calibri"/>
              <a:ea typeface="Calibri"/>
              <a:cs typeface="Calibri"/>
            </a:endParaRPr>
          </a:p>
          <a:p>
            <a:pPr fontAlgn="base">
              <a:lnSpc>
                <a:spcPct val="120000"/>
              </a:lnSpc>
            </a:pPr>
            <a:r>
              <a:rPr lang="en-US" sz="1400" b="1" i="0">
                <a:effectLst/>
                <a:latin typeface="Calibri"/>
                <a:ea typeface="Calibri"/>
                <a:cs typeface="Calibri"/>
              </a:rPr>
              <a:t>Financial Aid Fairness for Families: </a:t>
            </a:r>
            <a:r>
              <a:rPr lang="en-US" sz="1400">
                <a:latin typeface="Calibri"/>
                <a:ea typeface="Calibri"/>
                <a:cs typeface="Calibri"/>
              </a:rPr>
              <a:t>(Effective July 1, 2026, for the 2026–27 award year) </a:t>
            </a:r>
            <a:r>
              <a:rPr lang="en-US" sz="1400" i="0">
                <a:effectLst/>
                <a:latin typeface="Calibri"/>
                <a:ea typeface="Calibri"/>
                <a:cs typeface="Calibri"/>
              </a:rPr>
              <a:t>Excludes the value of family farms, small businesses</a:t>
            </a:r>
            <a:r>
              <a:rPr lang="en-US" sz="1400">
                <a:latin typeface="Calibri"/>
                <a:ea typeface="Calibri"/>
                <a:cs typeface="Calibri"/>
              </a:rPr>
              <a:t>,</a:t>
            </a:r>
            <a:r>
              <a:rPr lang="en-US" sz="1400" i="0">
                <a:effectLst/>
                <a:latin typeface="Calibri"/>
                <a:ea typeface="Calibri"/>
                <a:cs typeface="Calibri"/>
              </a:rPr>
              <a:t> and commercial fisheries from being counted as assets when determining financial aid eligibility. Helps rural and asset-rich/cash- poor families</a:t>
            </a:r>
            <a:r>
              <a:rPr lang="en-US" sz="1400">
                <a:latin typeface="Calibri"/>
                <a:ea typeface="Calibri"/>
                <a:cs typeface="Calibri"/>
              </a:rPr>
              <a:t>..</a:t>
            </a:r>
            <a:r>
              <a:rPr lang="en-US" sz="1400" i="0">
                <a:effectLst/>
                <a:latin typeface="Calibri"/>
                <a:ea typeface="Calibri"/>
                <a:cs typeface="Calibri"/>
              </a:rPr>
              <a:t> </a:t>
            </a:r>
          </a:p>
          <a:p>
            <a:pPr fontAlgn="base">
              <a:lnSpc>
                <a:spcPct val="120000"/>
              </a:lnSpc>
            </a:pPr>
            <a:r>
              <a:rPr lang="en-US" sz="1400" b="1" i="0">
                <a:effectLst/>
                <a:latin typeface="Calibri"/>
                <a:ea typeface="Calibri"/>
                <a:cs typeface="Calibri"/>
              </a:rPr>
              <a:t>FAFSA Improvements:</a:t>
            </a:r>
            <a:r>
              <a:rPr lang="en-US" sz="1400" b="1">
                <a:latin typeface="Calibri"/>
                <a:ea typeface="Calibri"/>
                <a:cs typeface="Calibri"/>
              </a:rPr>
              <a:t> (Unknown Effective Date) </a:t>
            </a:r>
            <a:r>
              <a:rPr lang="en-US" sz="1400" i="0">
                <a:effectLst/>
                <a:latin typeface="Calibri"/>
                <a:ea typeface="Calibri"/>
                <a:cs typeface="Calibri"/>
              </a:rPr>
              <a:t>Includes technical fixes to improve the FAFSA process and better target need-based aid. Though, there are significant concerns about the U.S. Department of Education’s ability to smoothly implement. </a:t>
            </a:r>
          </a:p>
        </p:txBody>
      </p:sp>
      <p:sp>
        <p:nvSpPr>
          <p:cNvPr id="4" name="Rectangle 3">
            <a:extLst>
              <a:ext uri="{FF2B5EF4-FFF2-40B4-BE49-F238E27FC236}">
                <a16:creationId xmlns:a16="http://schemas.microsoft.com/office/drawing/2014/main" id="{1756C440-C68D-3879-6E66-175BC828A8C3}"/>
              </a:ext>
              <a:ext uri="{C183D7F6-B498-43B3-948B-1728B52AA6E4}">
                <adec:decorative xmlns:adec="http://schemas.microsoft.com/office/drawing/2017/decorative" val="1"/>
              </a:ext>
            </a:extLst>
          </p:cNvPr>
          <p:cNvSpPr/>
          <p:nvPr/>
        </p:nvSpPr>
        <p:spPr>
          <a:xfrm>
            <a:off x="9099520" y="0"/>
            <a:ext cx="147484" cy="62718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stack of money and the American Flag.">
            <a:extLst>
              <a:ext uri="{FF2B5EF4-FFF2-40B4-BE49-F238E27FC236}">
                <a16:creationId xmlns:a16="http://schemas.microsoft.com/office/drawing/2014/main" id="{C6DF4A08-B890-1103-31E5-B0C2C29737B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247004" y="1"/>
            <a:ext cx="2944996" cy="6271844"/>
          </a:xfrm>
          <a:prstGeom prst="rect">
            <a:avLst/>
          </a:prstGeom>
        </p:spPr>
      </p:pic>
    </p:spTree>
    <p:extLst>
      <p:ext uri="{BB962C8B-B14F-4D97-AF65-F5344CB8AC3E}">
        <p14:creationId xmlns:p14="http://schemas.microsoft.com/office/powerpoint/2010/main" val="15632893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50A5-CF95-0F18-01F8-CA90A591CE16}"/>
              </a:ext>
            </a:extLst>
          </p:cNvPr>
          <p:cNvSpPr>
            <a:spLocks noGrp="1"/>
          </p:cNvSpPr>
          <p:nvPr>
            <p:ph type="title"/>
          </p:nvPr>
        </p:nvSpPr>
        <p:spPr>
          <a:xfrm>
            <a:off x="513347" y="234778"/>
            <a:ext cx="10515600" cy="922792"/>
          </a:xfrm>
        </p:spPr>
        <p:txBody>
          <a:bodyPr/>
          <a:lstStyle/>
          <a:p>
            <a:r>
              <a:rPr lang="en-US">
                <a:latin typeface="+mn-lt"/>
              </a:rPr>
              <a:t>General Updates</a:t>
            </a:r>
            <a:endParaRPr lang="en-US"/>
          </a:p>
        </p:txBody>
      </p:sp>
      <p:sp>
        <p:nvSpPr>
          <p:cNvPr id="3" name="Content Placeholder 2">
            <a:extLst>
              <a:ext uri="{FF2B5EF4-FFF2-40B4-BE49-F238E27FC236}">
                <a16:creationId xmlns:a16="http://schemas.microsoft.com/office/drawing/2014/main" id="{320DB712-D024-1D55-EE44-F9A1AEC94082}"/>
              </a:ext>
            </a:extLst>
          </p:cNvPr>
          <p:cNvSpPr>
            <a:spLocks noGrp="1"/>
          </p:cNvSpPr>
          <p:nvPr>
            <p:ph idx="1"/>
          </p:nvPr>
        </p:nvSpPr>
        <p:spPr>
          <a:xfrm>
            <a:off x="513347" y="1157570"/>
            <a:ext cx="5793324" cy="4972069"/>
          </a:xfrm>
        </p:spPr>
        <p:txBody>
          <a:bodyPr vert="horz" lIns="91440" tIns="45720" rIns="91440" bIns="45720" rtlCol="0" anchor="t">
            <a:noAutofit/>
          </a:bodyPr>
          <a:lstStyle/>
          <a:p>
            <a:pPr>
              <a:lnSpc>
                <a:spcPct val="100000"/>
              </a:lnSpc>
            </a:pPr>
            <a:r>
              <a:rPr lang="en-US" sz="1800" b="1">
                <a:solidFill>
                  <a:schemeClr val="accent2"/>
                </a:solidFill>
                <a:latin typeface="Calibri" panose="020F0502020204030204" pitchFamily="34" charset="0"/>
                <a:cs typeface="Calibri" panose="020F0502020204030204" pitchFamily="34" charset="0"/>
              </a:rPr>
              <a:t>Passed HLC Comprehensive Evaluation Visit: </a:t>
            </a:r>
          </a:p>
          <a:p>
            <a:pPr lvl="1">
              <a:lnSpc>
                <a:spcPct val="100000"/>
              </a:lnSpc>
              <a:spcBef>
                <a:spcPts val="1200"/>
              </a:spcBef>
            </a:pPr>
            <a:r>
              <a:rPr lang="en-US" sz="1800" kern="100">
                <a:latin typeface="Calibri" panose="020F0502020204030204" pitchFamily="34" charset="0"/>
                <a:ea typeface="Aptos" panose="020B0004020202020204" pitchFamily="34" charset="0"/>
                <a:cs typeface="Calibri" panose="020F0502020204030204" pitchFamily="34" charset="0"/>
              </a:rPr>
              <a:t>At</a:t>
            </a:r>
            <a:r>
              <a:rPr lang="en-US" sz="1800" kern="100">
                <a:effectLst/>
                <a:latin typeface="Calibri" panose="020F0502020204030204" pitchFamily="34" charset="0"/>
                <a:ea typeface="Aptos" panose="020B0004020202020204" pitchFamily="34" charset="0"/>
                <a:cs typeface="Calibri" panose="020F0502020204030204" pitchFamily="34" charset="0"/>
              </a:rPr>
              <a:t> its July 1 meeting, the HLC Institutional Actions Council (IAC) reaffirmed the accreditation of </a:t>
            </a:r>
            <a:br>
              <a:rPr lang="en-US" sz="1800" kern="100">
                <a:effectLst/>
                <a:latin typeface="Calibri" panose="020F0502020204030204" pitchFamily="34" charset="0"/>
                <a:ea typeface="Aptos" panose="020B0004020202020204" pitchFamily="34" charset="0"/>
                <a:cs typeface="Calibri" panose="020F0502020204030204" pitchFamily="34" charset="0"/>
              </a:rPr>
            </a:br>
            <a:r>
              <a:rPr lang="en-US" sz="1800" kern="100">
                <a:effectLst/>
                <a:latin typeface="Calibri" panose="020F0502020204030204" pitchFamily="34" charset="0"/>
                <a:ea typeface="Aptos" panose="020B0004020202020204" pitchFamily="34" charset="0"/>
                <a:cs typeface="Calibri" panose="020F0502020204030204" pitchFamily="34" charset="0"/>
              </a:rPr>
              <a:t>Pikes Peak State College with the next Reaffirmation of Accreditation in 2034–35. </a:t>
            </a:r>
          </a:p>
          <a:p>
            <a:pPr>
              <a:lnSpc>
                <a:spcPct val="100000"/>
              </a:lnSpc>
              <a:spcBef>
                <a:spcPts val="1600"/>
              </a:spcBef>
            </a:pPr>
            <a:r>
              <a:rPr lang="en-US" sz="1800" b="1" err="1">
                <a:solidFill>
                  <a:schemeClr val="accent2"/>
                </a:solidFill>
                <a:latin typeface="Calibri" panose="020F0502020204030204" pitchFamily="34" charset="0"/>
                <a:cs typeface="Calibri" panose="020F0502020204030204" pitchFamily="34" charset="0"/>
              </a:rPr>
              <a:t>BoodleBox</a:t>
            </a:r>
            <a:r>
              <a:rPr lang="en-US" sz="1800" b="1">
                <a:solidFill>
                  <a:schemeClr val="accent2"/>
                </a:solidFill>
                <a:latin typeface="Calibri" panose="020F0502020204030204" pitchFamily="34" charset="0"/>
                <a:cs typeface="Calibri" panose="020F0502020204030204" pitchFamily="34" charset="0"/>
              </a:rPr>
              <a:t> AI: </a:t>
            </a:r>
          </a:p>
          <a:p>
            <a:pPr lvl="1"/>
            <a:r>
              <a:rPr lang="en-US" sz="1800" kern="100">
                <a:latin typeface="Calibri" panose="020F0502020204030204" pitchFamily="34" charset="0"/>
                <a:ea typeface="Aptos" panose="020B0004020202020204" pitchFamily="34" charset="0"/>
                <a:cs typeface="Calibri" panose="020F0502020204030204" pitchFamily="34" charset="0"/>
              </a:rPr>
              <a:t>1 Year </a:t>
            </a:r>
            <a:r>
              <a:rPr lang="en-US" sz="1800" kern="100" err="1">
                <a:latin typeface="Calibri" panose="020F0502020204030204" pitchFamily="34" charset="0"/>
                <a:ea typeface="Aptos" panose="020B0004020202020204" pitchFamily="34" charset="0"/>
                <a:cs typeface="Calibri" panose="020F0502020204030204" pitchFamily="34" charset="0"/>
              </a:rPr>
              <a:t>Boodlebox</a:t>
            </a:r>
            <a:r>
              <a:rPr lang="en-US" sz="1800" kern="100">
                <a:latin typeface="Calibri" panose="020F0502020204030204" pitchFamily="34" charset="0"/>
                <a:ea typeface="Aptos" panose="020B0004020202020204" pitchFamily="34" charset="0"/>
                <a:cs typeface="Calibri" panose="020F0502020204030204" pitchFamily="34" charset="0"/>
              </a:rPr>
              <a:t> Subscription. </a:t>
            </a:r>
          </a:p>
          <a:p>
            <a:pPr lvl="2"/>
            <a:r>
              <a:rPr lang="en-US" sz="1800" kern="100">
                <a:latin typeface="Calibri" panose="020F0502020204030204" pitchFamily="34" charset="0"/>
                <a:ea typeface="Aptos" panose="020B0004020202020204" pitchFamily="34" charset="0"/>
                <a:cs typeface="Calibri" panose="020F0502020204030204" pitchFamily="34" charset="0"/>
              </a:rPr>
              <a:t>In-person training the week of  Sept. 22–26th.</a:t>
            </a:r>
          </a:p>
          <a:p>
            <a:pPr>
              <a:lnSpc>
                <a:spcPct val="100000"/>
              </a:lnSpc>
              <a:spcBef>
                <a:spcPts val="1600"/>
              </a:spcBef>
            </a:pPr>
            <a:r>
              <a:rPr lang="en-US" sz="1800" b="1">
                <a:solidFill>
                  <a:schemeClr val="accent2"/>
                </a:solidFill>
                <a:latin typeface="Calibri" panose="020F0502020204030204" pitchFamily="34" charset="0"/>
                <a:cs typeface="Calibri" panose="020F0502020204030204" pitchFamily="34" charset="0"/>
              </a:rPr>
              <a:t>Behavioral Health: </a:t>
            </a:r>
          </a:p>
          <a:p>
            <a:pPr lvl="1"/>
            <a:r>
              <a:rPr lang="en-US" sz="1800" kern="100">
                <a:latin typeface="Calibri" panose="020F0502020204030204" pitchFamily="34" charset="0"/>
                <a:cs typeface="Calibri" panose="020F0502020204030204" pitchFamily="34" charset="0"/>
              </a:rPr>
              <a:t>Moved to the Health Sciences Division</a:t>
            </a:r>
          </a:p>
          <a:p>
            <a:pPr>
              <a:lnSpc>
                <a:spcPct val="100000"/>
              </a:lnSpc>
              <a:spcBef>
                <a:spcPts val="1600"/>
              </a:spcBef>
            </a:pPr>
            <a:r>
              <a:rPr lang="en-US" sz="1800" b="1">
                <a:solidFill>
                  <a:schemeClr val="accent2"/>
                </a:solidFill>
                <a:latin typeface="Calibri" panose="020F0502020204030204" pitchFamily="34" charset="0"/>
                <a:cs typeface="Calibri" panose="020F0502020204030204" pitchFamily="34" charset="0"/>
              </a:rPr>
              <a:t>Early College Health High School</a:t>
            </a:r>
          </a:p>
          <a:p>
            <a:pPr>
              <a:lnSpc>
                <a:spcPct val="100000"/>
              </a:lnSpc>
              <a:spcBef>
                <a:spcPts val="1600"/>
              </a:spcBef>
            </a:pPr>
            <a:r>
              <a:rPr lang="en-US" sz="1800" b="1">
                <a:solidFill>
                  <a:schemeClr val="accent2"/>
                </a:solidFill>
                <a:latin typeface="Calibri" panose="020F0502020204030204" pitchFamily="34" charset="0"/>
                <a:cs typeface="Calibri" panose="020F0502020204030204" pitchFamily="34" charset="0"/>
              </a:rPr>
              <a:t>Established Division of Online Learning</a:t>
            </a:r>
          </a:p>
          <a:p>
            <a:pPr marL="0" indent="0">
              <a:lnSpc>
                <a:spcPct val="100000"/>
              </a:lnSpc>
              <a:spcBef>
                <a:spcPts val="1600"/>
              </a:spcBef>
              <a:buNone/>
            </a:pPr>
            <a:endParaRPr lang="en-US" sz="1800" b="1">
              <a:solidFill>
                <a:schemeClr val="accent2"/>
              </a:solidFill>
              <a:latin typeface="Calibri" panose="020F0502020204030204" pitchFamily="34" charset="0"/>
              <a:cs typeface="Calibri" panose="020F0502020204030204" pitchFamily="34" charset="0"/>
            </a:endParaRPr>
          </a:p>
        </p:txBody>
      </p:sp>
      <p:pic>
        <p:nvPicPr>
          <p:cNvPr id="7" name="Picture 6" descr="BoodleBox Logo.">
            <a:extLst>
              <a:ext uri="{FF2B5EF4-FFF2-40B4-BE49-F238E27FC236}">
                <a16:creationId xmlns:a16="http://schemas.microsoft.com/office/drawing/2014/main" id="{6CAB2333-FDED-B226-0825-D2C4CBAEBA62}"/>
              </a:ext>
            </a:extLst>
          </p:cNvPr>
          <p:cNvPicPr>
            <a:picLocks noChangeAspect="1"/>
          </p:cNvPicPr>
          <p:nvPr/>
        </p:nvPicPr>
        <p:blipFill>
          <a:blip r:embed="rId3"/>
          <a:stretch>
            <a:fillRect/>
          </a:stretch>
        </p:blipFill>
        <p:spPr>
          <a:xfrm>
            <a:off x="6577898" y="2628900"/>
            <a:ext cx="4876800" cy="762000"/>
          </a:xfrm>
          <a:prstGeom prst="rect">
            <a:avLst/>
          </a:prstGeom>
        </p:spPr>
      </p:pic>
    </p:spTree>
    <p:extLst>
      <p:ext uri="{BB962C8B-B14F-4D97-AF65-F5344CB8AC3E}">
        <p14:creationId xmlns:p14="http://schemas.microsoft.com/office/powerpoint/2010/main" val="38843141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DDBE402-0903-0A94-B619-2B3F8B0AA3EA}"/>
              </a:ext>
              <a:ext uri="{C183D7F6-B498-43B3-948B-1728B52AA6E4}">
                <adec:decorative xmlns:adec="http://schemas.microsoft.com/office/drawing/2017/decorative" val="1"/>
              </a:ext>
            </a:extLst>
          </p:cNvPr>
          <p:cNvPicPr>
            <a:picLocks noChangeAspect="1"/>
          </p:cNvPicPr>
          <p:nvPr/>
        </p:nvPicPr>
        <p:blipFill>
          <a:blip r:embed="rId3"/>
          <a:srcRect/>
          <a:stretch/>
        </p:blipFill>
        <p:spPr>
          <a:xfrm rot="15320570">
            <a:off x="6120339" y="313921"/>
            <a:ext cx="6062270" cy="5972326"/>
          </a:xfrm>
          <a:prstGeom prst="rect">
            <a:avLst/>
          </a:prstGeom>
        </p:spPr>
      </p:pic>
      <p:sp>
        <p:nvSpPr>
          <p:cNvPr id="4" name="Title 3">
            <a:extLst>
              <a:ext uri="{FF2B5EF4-FFF2-40B4-BE49-F238E27FC236}">
                <a16:creationId xmlns:a16="http://schemas.microsoft.com/office/drawing/2014/main" id="{3CD260B4-8226-52CC-D825-636C199F5CCE}"/>
              </a:ext>
            </a:extLst>
          </p:cNvPr>
          <p:cNvSpPr>
            <a:spLocks noGrp="1"/>
          </p:cNvSpPr>
          <p:nvPr>
            <p:ph type="title"/>
          </p:nvPr>
        </p:nvSpPr>
        <p:spPr>
          <a:xfrm>
            <a:off x="513346" y="252249"/>
            <a:ext cx="10840454" cy="1103586"/>
          </a:xfrm>
        </p:spPr>
        <p:txBody>
          <a:bodyPr/>
          <a:lstStyle/>
          <a:p>
            <a:r>
              <a:rPr lang="en-US">
                <a:latin typeface="Calibri"/>
                <a:ea typeface="Calibri"/>
                <a:cs typeface="Calibri"/>
              </a:rPr>
              <a:t>High School Programs</a:t>
            </a:r>
          </a:p>
        </p:txBody>
      </p:sp>
      <p:sp>
        <p:nvSpPr>
          <p:cNvPr id="2" name="Content Placeholder 1">
            <a:extLst>
              <a:ext uri="{FF2B5EF4-FFF2-40B4-BE49-F238E27FC236}">
                <a16:creationId xmlns:a16="http://schemas.microsoft.com/office/drawing/2014/main" id="{661EAC28-6D18-CD7F-FAC6-2CCC6A9A9833}"/>
              </a:ext>
            </a:extLst>
          </p:cNvPr>
          <p:cNvSpPr>
            <a:spLocks noGrp="1"/>
          </p:cNvSpPr>
          <p:nvPr>
            <p:ph sz="half" idx="1"/>
          </p:nvPr>
        </p:nvSpPr>
        <p:spPr>
          <a:xfrm>
            <a:off x="513346" y="1355836"/>
            <a:ext cx="5420227" cy="4821128"/>
          </a:xfrm>
        </p:spPr>
        <p:txBody>
          <a:bodyPr vert="horz" lIns="91440" tIns="45720" rIns="91440" bIns="45720" rtlCol="0" anchor="t">
            <a:normAutofit/>
          </a:bodyPr>
          <a:lstStyle/>
          <a:p>
            <a:pPr marL="0" indent="0" fontAlgn="base">
              <a:lnSpc>
                <a:spcPct val="100000"/>
              </a:lnSpc>
              <a:spcBef>
                <a:spcPts val="400"/>
              </a:spcBef>
              <a:buNone/>
            </a:pPr>
            <a:r>
              <a:rPr lang="en-US" sz="2400" b="1">
                <a:solidFill>
                  <a:schemeClr val="accent6"/>
                </a:solidFill>
                <a:latin typeface="Calibri" panose="020F0502020204030204" pitchFamily="34" charset="0"/>
                <a:ea typeface="Calibri"/>
                <a:cs typeface="Calibri" panose="020F0502020204030204" pitchFamily="34" charset="0"/>
              </a:rPr>
              <a:t>Jessica McAllister</a:t>
            </a:r>
          </a:p>
          <a:p>
            <a:pPr marL="0" indent="0" fontAlgn="base">
              <a:lnSpc>
                <a:spcPct val="100000"/>
              </a:lnSpc>
              <a:spcBef>
                <a:spcPts val="0"/>
              </a:spcBef>
              <a:buNone/>
            </a:pPr>
            <a:r>
              <a:rPr lang="en-US" sz="2000" i="1">
                <a:latin typeface="Calibri" panose="020F0502020204030204" pitchFamily="34" charset="0"/>
                <a:ea typeface="Calibri"/>
                <a:cs typeface="Calibri" panose="020F0502020204030204" pitchFamily="34" charset="0"/>
              </a:rPr>
              <a:t>Senior Director, High School Programs</a:t>
            </a:r>
          </a:p>
          <a:p>
            <a:pPr>
              <a:buFont typeface="Arial"/>
              <a:buChar char="•"/>
            </a:pPr>
            <a:r>
              <a:rPr lang="en-US" sz="1600">
                <a:latin typeface="Calibri" panose="020F0502020204030204" pitchFamily="34" charset="0"/>
                <a:cs typeface="Calibri" panose="020F0502020204030204" pitchFamily="34" charset="0"/>
              </a:rPr>
              <a:t>Brings 20+ years of K–12 education experience, with leadership in virtual, blended, work-based, and career-focused learning</a:t>
            </a:r>
            <a:endParaRPr lang="en-US">
              <a:latin typeface="Calibri" panose="020F0502020204030204" pitchFamily="34" charset="0"/>
              <a:cs typeface="Calibri" panose="020F0502020204030204" pitchFamily="34" charset="0"/>
            </a:endParaRPr>
          </a:p>
          <a:p>
            <a:pPr>
              <a:buFont typeface="Arial"/>
              <a:buChar char="•"/>
            </a:pPr>
            <a:r>
              <a:rPr lang="en-US" sz="1600">
                <a:latin typeface="Calibri" panose="020F0502020204030204" pitchFamily="34" charset="0"/>
                <a:cs typeface="Calibri" panose="020F0502020204030204" pitchFamily="34" charset="0"/>
              </a:rPr>
              <a:t>Former Director of Innovative Programs at Lewis-Palmer School District, where she developed custom pathways for college, career, military, and life readiness</a:t>
            </a:r>
            <a:endParaRPr lang="en-US">
              <a:latin typeface="Calibri" panose="020F0502020204030204" pitchFamily="34" charset="0"/>
              <a:cs typeface="Calibri" panose="020F0502020204030204" pitchFamily="34" charset="0"/>
            </a:endParaRPr>
          </a:p>
          <a:p>
            <a:pPr>
              <a:buFont typeface="Arial"/>
              <a:buChar char="•"/>
            </a:pPr>
            <a:r>
              <a:rPr lang="en-US" sz="1600">
                <a:latin typeface="Calibri" panose="020F0502020204030204" pitchFamily="34" charset="0"/>
                <a:cs typeface="Calibri" panose="020F0502020204030204" pitchFamily="34" charset="0"/>
              </a:rPr>
              <a:t>Active in statewide education initiatives, serving on boards including Minga Education Group and Colorado Digital Learning Solutions</a:t>
            </a:r>
            <a:endParaRPr lang="en-US">
              <a:latin typeface="Calibri" panose="020F0502020204030204" pitchFamily="34" charset="0"/>
              <a:cs typeface="Calibri" panose="020F0502020204030204" pitchFamily="34" charset="0"/>
            </a:endParaRPr>
          </a:p>
        </p:txBody>
      </p:sp>
      <p:pic>
        <p:nvPicPr>
          <p:cNvPr id="8" name="Picture 7" descr="Image of Jessica McAllister.">
            <a:extLst>
              <a:ext uri="{FF2B5EF4-FFF2-40B4-BE49-F238E27FC236}">
                <a16:creationId xmlns:a16="http://schemas.microsoft.com/office/drawing/2014/main" id="{018488E8-A1E3-02D7-D2E0-8DB10FDF66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46427" y="1042988"/>
            <a:ext cx="3210093" cy="4514193"/>
          </a:xfrm>
          <a:prstGeom prst="rect">
            <a:avLst/>
          </a:prstGeom>
        </p:spPr>
      </p:pic>
    </p:spTree>
    <p:extLst>
      <p:ext uri="{BB962C8B-B14F-4D97-AF65-F5344CB8AC3E}">
        <p14:creationId xmlns:p14="http://schemas.microsoft.com/office/powerpoint/2010/main" val="4223460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572363" y="49236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a:ln>
                  <a:noFill/>
                </a:ln>
                <a:solidFill>
                  <a:srgbClr val="DB4326"/>
                </a:solidFill>
                <a:effectLst/>
                <a:uLnTx/>
                <a:uFillTx/>
                <a:latin typeface="Calibri" panose="020F0502020204030204" pitchFamily="34" charset="0"/>
                <a:ea typeface="+mj-ea"/>
                <a:cs typeface="+mj-cs"/>
              </a:rPr>
              <a:t>New &amp; Upcoming Programs</a:t>
            </a:r>
          </a:p>
        </p:txBody>
      </p:sp>
      <p:sp>
        <p:nvSpPr>
          <p:cNvPr id="8" name="Rectangle 7">
            <a:extLst>
              <a:ext uri="{FF2B5EF4-FFF2-40B4-BE49-F238E27FC236}">
                <a16:creationId xmlns:a16="http://schemas.microsoft.com/office/drawing/2014/main" id="{29EF1E78-4B29-85C7-8366-2C6828BDEC1D}"/>
              </a:ext>
              <a:ext uri="{C183D7F6-B498-43B3-948B-1728B52AA6E4}">
                <adec:decorative xmlns:adec="http://schemas.microsoft.com/office/drawing/2017/decorative" val="1"/>
              </a:ext>
            </a:extLst>
          </p:cNvPr>
          <p:cNvSpPr/>
          <p:nvPr/>
        </p:nvSpPr>
        <p:spPr>
          <a:xfrm>
            <a:off x="6101863" y="1"/>
            <a:ext cx="5638799" cy="6275592"/>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47420A3-D6F4-6E3B-2399-C104FD915A1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4331413">
            <a:off x="283426" y="1106687"/>
            <a:ext cx="5147313" cy="5055670"/>
          </a:xfrm>
          <a:prstGeom prst="rect">
            <a:avLst/>
          </a:prstGeom>
        </p:spPr>
      </p:pic>
      <p:pic>
        <p:nvPicPr>
          <p:cNvPr id="16" name="Picture 15" descr="A group of people sitting around a table">
            <a:extLst>
              <a:ext uri="{FF2B5EF4-FFF2-40B4-BE49-F238E27FC236}">
                <a16:creationId xmlns:a16="http://schemas.microsoft.com/office/drawing/2014/main" id="{FCBDE5C9-F6D9-E41D-DFCF-FBD2685E105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16536" y="1819675"/>
            <a:ext cx="3452139" cy="3368228"/>
          </a:xfrm>
          <a:prstGeom prst="rect">
            <a:avLst/>
          </a:prstGeom>
        </p:spPr>
      </p:pic>
      <p:sp>
        <p:nvSpPr>
          <p:cNvPr id="9" name="Content Placeholder 2">
            <a:extLst>
              <a:ext uri="{FF2B5EF4-FFF2-40B4-BE49-F238E27FC236}">
                <a16:creationId xmlns:a16="http://schemas.microsoft.com/office/drawing/2014/main" id="{537BD72D-E16E-B25A-E273-8466F0C2D0AB}"/>
              </a:ext>
            </a:extLst>
          </p:cNvPr>
          <p:cNvSpPr txBox="1">
            <a:spLocks/>
          </p:cNvSpPr>
          <p:nvPr/>
        </p:nvSpPr>
        <p:spPr>
          <a:xfrm>
            <a:off x="6426200" y="1"/>
            <a:ext cx="5019821" cy="627559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400"/>
              </a:spcAft>
              <a:buNone/>
              <a:defRPr/>
            </a:pPr>
            <a:r>
              <a:rPr lang="en-US" sz="2400" b="1">
                <a:solidFill>
                  <a:schemeClr val="bg1"/>
                </a:solidFill>
                <a:latin typeface="Calibri" panose="020F0502020204030204" pitchFamily="34" charset="0"/>
                <a:ea typeface="Calibri"/>
                <a:cs typeface="Calibri" panose="020F0502020204030204" pitchFamily="34" charset="0"/>
              </a:rPr>
              <a:t>Enrolling Now:</a:t>
            </a:r>
            <a:endParaRPr lang="en-US" sz="2400" b="1">
              <a:solidFill>
                <a:schemeClr val="bg1"/>
              </a:solidFill>
              <a:latin typeface="Calibri" panose="020F0502020204030204" pitchFamily="34" charset="0"/>
              <a:cs typeface="Calibri" panose="020F0502020204030204" pitchFamily="34" charset="0"/>
            </a:endParaRPr>
          </a:p>
          <a:p>
            <a:pPr marL="285750" indent="-285750">
              <a:lnSpc>
                <a:spcPct val="100000"/>
              </a:lnSpc>
              <a:spcBef>
                <a:spcPts val="0"/>
              </a:spcBef>
              <a:spcAft>
                <a:spcPts val="500"/>
              </a:spcAft>
              <a:buFont typeface="Arial"/>
              <a:buChar char="•"/>
              <a:defRPr/>
            </a:pPr>
            <a:r>
              <a:rPr lang="en-US" sz="1600">
                <a:solidFill>
                  <a:schemeClr val="bg1"/>
                </a:solidFill>
                <a:latin typeface="Calibri" panose="020F0502020204030204" pitchFamily="34" charset="0"/>
                <a:cs typeface="Calibri" panose="020F0502020204030204" pitchFamily="34" charset="0"/>
              </a:rPr>
              <a:t>BAS Business Administration</a:t>
            </a:r>
            <a:endParaRPr lang="en-US" sz="1600">
              <a:solidFill>
                <a:schemeClr val="bg1"/>
              </a:solidFill>
              <a:latin typeface="Calibri" panose="020F0502020204030204" pitchFamily="34" charset="0"/>
              <a:ea typeface="Calibri"/>
              <a:cs typeface="Calibri" panose="020F0502020204030204" pitchFamily="34" charset="0"/>
            </a:endParaRPr>
          </a:p>
          <a:p>
            <a:pPr marL="285750" indent="-285750">
              <a:lnSpc>
                <a:spcPct val="100000"/>
              </a:lnSpc>
              <a:spcBef>
                <a:spcPts val="0"/>
              </a:spcBef>
              <a:spcAft>
                <a:spcPts val="500"/>
              </a:spcAft>
              <a:buFont typeface="Arial"/>
              <a:buChar char="•"/>
              <a:defRPr/>
            </a:pPr>
            <a:r>
              <a:rPr lang="en-US" sz="1600">
                <a:solidFill>
                  <a:schemeClr val="bg1"/>
                </a:solidFill>
                <a:latin typeface="Calibri" panose="020F0502020204030204" pitchFamily="34" charset="0"/>
                <a:ea typeface="Calibri"/>
                <a:cs typeface="Calibri" panose="020F0502020204030204" pitchFamily="34" charset="0"/>
              </a:rPr>
              <a:t>BAS Behavioral Health</a:t>
            </a: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Aerospace Engineering AES </a:t>
            </a:r>
            <a:endParaRPr lang="en-US" sz="1600">
              <a:solidFill>
                <a:srgbClr val="0A3A5F"/>
              </a:solidFill>
              <a:latin typeface="Calibri" panose="020F0502020204030204" pitchFamily="34" charset="0"/>
              <a:ea typeface="Calibri"/>
              <a:cs typeface="Calibri" panose="020F0502020204030204" pitchFamily="34" charset="0"/>
            </a:endParaRP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Civil Engineering AES </a:t>
            </a: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General Engineering AES </a:t>
            </a: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Industrial Engineering AES </a:t>
            </a: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Mechatronics AES</a:t>
            </a:r>
            <a:endParaRPr lang="en-US" sz="1600">
              <a:solidFill>
                <a:schemeClr val="bg1"/>
              </a:solidFill>
              <a:latin typeface="Calibri" panose="020F0502020204030204" pitchFamily="34" charset="0"/>
              <a:cs typeface="Calibri" panose="020F0502020204030204" pitchFamily="34" charset="0"/>
            </a:endParaRP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Music Audio Technology AAS </a:t>
            </a: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ea typeface="Calibri"/>
                <a:cs typeface="Calibri" panose="020F0502020204030204" pitchFamily="34" charset="0"/>
              </a:rPr>
              <a:t>Practical Nursing Certificate </a:t>
            </a:r>
          </a:p>
          <a:p>
            <a:pPr marL="0" indent="0">
              <a:lnSpc>
                <a:spcPct val="100000"/>
              </a:lnSpc>
              <a:spcBef>
                <a:spcPts val="1200"/>
              </a:spcBef>
              <a:spcAft>
                <a:spcPts val="500"/>
              </a:spcAft>
              <a:buNone/>
              <a:defRPr/>
            </a:pPr>
            <a:r>
              <a:rPr lang="en-US" sz="2400" b="1">
                <a:solidFill>
                  <a:schemeClr val="bg1"/>
                </a:solidFill>
                <a:latin typeface="Calibri" panose="020F0502020204030204" pitchFamily="34" charset="0"/>
                <a:ea typeface="Calibri"/>
                <a:cs typeface="Calibri" panose="020F0502020204030204" pitchFamily="34" charset="0"/>
              </a:rPr>
              <a:t>Upcoming:</a:t>
            </a:r>
            <a:endParaRPr lang="en-US" sz="2400">
              <a:solidFill>
                <a:schemeClr val="bg1"/>
              </a:solidFill>
              <a:latin typeface="Calibri" panose="020F0502020204030204" pitchFamily="34" charset="0"/>
              <a:ea typeface="Calibri" panose="020F0502020204030204"/>
              <a:cs typeface="Calibri" panose="020F0502020204030204" pitchFamily="34" charset="0"/>
            </a:endParaRPr>
          </a:p>
          <a:p>
            <a:pPr marL="285750" indent="-285750">
              <a:lnSpc>
                <a:spcPct val="100000"/>
              </a:lnSpc>
              <a:spcBef>
                <a:spcPts val="0"/>
              </a:spcBef>
              <a:spcAft>
                <a:spcPts val="500"/>
              </a:spcAft>
              <a:buFont typeface="Arial"/>
              <a:buChar char="•"/>
              <a:defRPr/>
            </a:pPr>
            <a:r>
              <a:rPr lang="en-US" sz="1600">
                <a:solidFill>
                  <a:schemeClr val="bg1"/>
                </a:solidFill>
                <a:latin typeface="Calibri" panose="020F0502020204030204" pitchFamily="34" charset="0"/>
                <a:cs typeface="Calibri" panose="020F0502020204030204" pitchFamily="34" charset="0"/>
              </a:rPr>
              <a:t>BAS Elementary Education – Waiting for HLC approval. </a:t>
            </a:r>
          </a:p>
          <a:p>
            <a:pPr marL="742950" lvl="1" indent="-285750">
              <a:lnSpc>
                <a:spcPct val="100000"/>
              </a:lnSpc>
              <a:spcBef>
                <a:spcPts val="0"/>
              </a:spcBef>
              <a:spcAft>
                <a:spcPts val="500"/>
              </a:spcAft>
              <a:buFont typeface="Arial"/>
              <a:buChar char="•"/>
              <a:defRPr/>
            </a:pPr>
            <a:r>
              <a:rPr lang="en-US" sz="1600">
                <a:solidFill>
                  <a:schemeClr val="bg1"/>
                </a:solidFill>
                <a:latin typeface="Calibri" panose="020F0502020204030204" pitchFamily="34" charset="0"/>
                <a:cs typeface="Calibri" panose="020F0502020204030204" pitchFamily="34" charset="0"/>
              </a:rPr>
              <a:t>Target start Fall 2026.</a:t>
            </a:r>
            <a:endParaRPr lang="en-US" sz="1600">
              <a:solidFill>
                <a:schemeClr val="bg1"/>
              </a:solidFill>
              <a:latin typeface="Calibri" panose="020F0502020204030204" pitchFamily="34" charset="0"/>
              <a:ea typeface="Calibri"/>
              <a:cs typeface="Calibri" panose="020F0502020204030204" pitchFamily="34" charset="0"/>
            </a:endParaRPr>
          </a:p>
          <a:p>
            <a:pPr marL="285750"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cs typeface="Calibri" panose="020F0502020204030204" pitchFamily="34" charset="0"/>
              </a:rPr>
              <a:t>Diagnostic Medical Sonography</a:t>
            </a:r>
          </a:p>
          <a:p>
            <a:pPr marL="742950" lvl="1" indent="-285750">
              <a:lnSpc>
                <a:spcPct val="110000"/>
              </a:lnSpc>
              <a:spcBef>
                <a:spcPts val="0"/>
              </a:spcBef>
              <a:spcAft>
                <a:spcPts val="500"/>
              </a:spcAft>
              <a:buFont typeface="Arial,Sans-Serif"/>
              <a:buChar char="•"/>
              <a:defRPr/>
            </a:pPr>
            <a:r>
              <a:rPr lang="en-US" sz="1600">
                <a:solidFill>
                  <a:schemeClr val="bg1"/>
                </a:solidFill>
                <a:latin typeface="Calibri" panose="020F0502020204030204" pitchFamily="34" charset="0"/>
                <a:cs typeface="Calibri" panose="020F0502020204030204" pitchFamily="34" charset="0"/>
              </a:rPr>
              <a:t>Target start Fall 2026. </a:t>
            </a:r>
            <a:endParaRPr lang="en-US" sz="2000">
              <a:solidFill>
                <a:schemeClr val="bg1"/>
              </a:solidFill>
              <a:latin typeface="Calibri" panose="020F0502020204030204" pitchFamily="34" charset="0"/>
              <a:cs typeface="Calibri" panose="020F0502020204030204" pitchFamily="34" charset="0"/>
            </a:endParaRPr>
          </a:p>
        </p:txBody>
      </p:sp>
      <p:grpSp>
        <p:nvGrpSpPr>
          <p:cNvPr id="23" name="Group 22">
            <a:extLst>
              <a:ext uri="{FF2B5EF4-FFF2-40B4-BE49-F238E27FC236}">
                <a16:creationId xmlns:a16="http://schemas.microsoft.com/office/drawing/2014/main" id="{AF09977C-0633-4D4C-7912-935E053E427C}"/>
              </a:ext>
              <a:ext uri="{C183D7F6-B498-43B3-948B-1728B52AA6E4}">
                <adec:decorative xmlns:adec="http://schemas.microsoft.com/office/drawing/2017/decorative" val="1"/>
              </a:ext>
            </a:extLst>
          </p:cNvPr>
          <p:cNvGrpSpPr/>
          <p:nvPr/>
        </p:nvGrpSpPr>
        <p:grpSpPr>
          <a:xfrm>
            <a:off x="3768628" y="4010873"/>
            <a:ext cx="1848973" cy="1848973"/>
            <a:chOff x="3904088" y="3885383"/>
            <a:chExt cx="1926075" cy="1926075"/>
          </a:xfrm>
        </p:grpSpPr>
        <p:sp>
          <p:nvSpPr>
            <p:cNvPr id="18" name="Rectangle 17">
              <a:extLst>
                <a:ext uri="{FF2B5EF4-FFF2-40B4-BE49-F238E27FC236}">
                  <a16:creationId xmlns:a16="http://schemas.microsoft.com/office/drawing/2014/main" id="{638707C2-A07F-D14F-7B5F-D21E024B868A}"/>
                </a:ext>
              </a:extLst>
            </p:cNvPr>
            <p:cNvSpPr/>
            <p:nvPr/>
          </p:nvSpPr>
          <p:spPr>
            <a:xfrm>
              <a:off x="3904088" y="3885383"/>
              <a:ext cx="1926075" cy="1926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52CBA9A-295E-B4A3-6E31-480180F95C7C}"/>
                </a:ext>
              </a:extLst>
            </p:cNvPr>
            <p:cNvPicPr>
              <a:picLocks noChangeAspect="1"/>
            </p:cNvPicPr>
            <p:nvPr/>
          </p:nvPicPr>
          <p:blipFill>
            <a:blip r:embed="rId5"/>
            <a:stretch>
              <a:fillRect/>
            </a:stretch>
          </p:blipFill>
          <p:spPr>
            <a:xfrm>
              <a:off x="4147317" y="4113295"/>
              <a:ext cx="1424306" cy="1470251"/>
            </a:xfrm>
            <a:prstGeom prst="rect">
              <a:avLst/>
            </a:prstGeom>
          </p:spPr>
        </p:pic>
      </p:grpSp>
    </p:spTree>
    <p:extLst>
      <p:ext uri="{BB962C8B-B14F-4D97-AF65-F5344CB8AC3E}">
        <p14:creationId xmlns:p14="http://schemas.microsoft.com/office/powerpoint/2010/main" val="2821140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a:t>Student Experience &amp; Equity</a:t>
            </a:r>
            <a:endParaRPr lang="en-US"/>
          </a:p>
        </p:txBody>
      </p:sp>
      <p:pic>
        <p:nvPicPr>
          <p:cNvPr id="3" name="Picture 2">
            <a:extLst>
              <a:ext uri="{FF2B5EF4-FFF2-40B4-BE49-F238E27FC236}">
                <a16:creationId xmlns:a16="http://schemas.microsoft.com/office/drawing/2014/main" id="{B883C32F-4322-BFC0-6667-285404C123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80691" y="1853533"/>
            <a:ext cx="1630618" cy="1260334"/>
          </a:xfrm>
          <a:prstGeom prst="rect">
            <a:avLst/>
          </a:prstGeom>
        </p:spPr>
      </p:pic>
    </p:spTree>
    <p:extLst>
      <p:ext uri="{BB962C8B-B14F-4D97-AF65-F5344CB8AC3E}">
        <p14:creationId xmlns:p14="http://schemas.microsoft.com/office/powerpoint/2010/main" val="39364107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68CDC-9571-016B-1E2E-F5513C0F1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D187B-CDDA-867F-341C-A2AB87F95625}"/>
              </a:ext>
            </a:extLst>
          </p:cNvPr>
          <p:cNvSpPr>
            <a:spLocks noGrp="1"/>
          </p:cNvSpPr>
          <p:nvPr>
            <p:ph type="title"/>
          </p:nvPr>
        </p:nvSpPr>
        <p:spPr>
          <a:xfrm>
            <a:off x="478780" y="250724"/>
            <a:ext cx="10875020" cy="937316"/>
          </a:xfrm>
        </p:spPr>
        <p:txBody>
          <a:bodyPr/>
          <a:lstStyle/>
          <a:p>
            <a:r>
              <a:rPr lang="en-US"/>
              <a:t>Single Stop</a:t>
            </a:r>
          </a:p>
        </p:txBody>
      </p:sp>
      <p:pic>
        <p:nvPicPr>
          <p:cNvPr id="3" name="Picture 2" descr="Single Stop Logo.">
            <a:extLst>
              <a:ext uri="{FF2B5EF4-FFF2-40B4-BE49-F238E27FC236}">
                <a16:creationId xmlns:a16="http://schemas.microsoft.com/office/drawing/2014/main" id="{3799F962-6457-FBA9-0E2A-81208ECD71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797084" y="250724"/>
            <a:ext cx="2018439" cy="547929"/>
          </a:xfrm>
          <a:prstGeom prst="rect">
            <a:avLst/>
          </a:prstGeom>
          <a:noFill/>
          <a:extLst>
            <a:ext uri="{909E8E84-426E-40DD-AFC4-6F175D3DCCD1}">
              <a14:hiddenFill xmlns:a14="http://schemas.microsoft.com/office/drawing/2010/main">
                <a:solidFill>
                  <a:srgbClr val="FFFFFF"/>
                </a:solidFill>
              </a14:hiddenFill>
            </a:ext>
          </a:extLst>
        </p:spPr>
      </p:pic>
      <p:pic>
        <p:nvPicPr>
          <p:cNvPr id="47" name="Graphic 46" descr="Cycle with people Icon">
            <a:extLst>
              <a:ext uri="{FF2B5EF4-FFF2-40B4-BE49-F238E27FC236}">
                <a16:creationId xmlns:a16="http://schemas.microsoft.com/office/drawing/2014/main" id="{E88E1587-6877-762F-2A1F-31828762D7C4}"/>
              </a:ext>
            </a:extLst>
          </p:cNvPr>
          <p:cNvPicPr>
            <a:picLocks noChangeAspect="1"/>
          </p:cNvPicPr>
          <p:nvPr/>
        </p:nvPicPr>
        <p:blipFill>
          <a:blip r:embed="rId4">
            <a:extLst>
              <a:ext uri="{96DAC541-7B7A-43D3-8B79-37D633B846F1}">
                <asvg:svgBlip xmlns:asvg="http://schemas.microsoft.com/office/drawing/2016/SVG/main" r:embed="rId5"/>
              </a:ext>
            </a:extLst>
          </a:blip>
          <a:srcRect l="13401" t="13299" r="13313" b="13050"/>
          <a:stretch/>
        </p:blipFill>
        <p:spPr>
          <a:xfrm>
            <a:off x="1289923" y="1489799"/>
            <a:ext cx="1480089" cy="1487490"/>
          </a:xfrm>
          <a:prstGeom prst="rect">
            <a:avLst/>
          </a:prstGeom>
        </p:spPr>
      </p:pic>
      <p:sp>
        <p:nvSpPr>
          <p:cNvPr id="10" name="Content Placeholder 1">
            <a:extLst>
              <a:ext uri="{FF2B5EF4-FFF2-40B4-BE49-F238E27FC236}">
                <a16:creationId xmlns:a16="http://schemas.microsoft.com/office/drawing/2014/main" id="{906CE50E-FC04-E189-B789-E356169321EB}"/>
              </a:ext>
            </a:extLst>
          </p:cNvPr>
          <p:cNvSpPr>
            <a:spLocks noGrp="1"/>
          </p:cNvSpPr>
          <p:nvPr>
            <p:ph sz="half" idx="1"/>
          </p:nvPr>
        </p:nvSpPr>
        <p:spPr>
          <a:xfrm>
            <a:off x="171449" y="3353807"/>
            <a:ext cx="3717035" cy="2623940"/>
          </a:xfrm>
        </p:spPr>
        <p:txBody>
          <a:bodyPr anchor="t">
            <a:normAutofit/>
          </a:bodyPr>
          <a:lstStyle/>
          <a:p>
            <a:pPr marL="0" indent="0" algn="ctr">
              <a:buNone/>
            </a:pPr>
            <a:r>
              <a:rPr lang="en-US" sz="2400" b="1">
                <a:solidFill>
                  <a:schemeClr val="accent6"/>
                </a:solidFill>
                <a:latin typeface="+mn-lt"/>
              </a:rPr>
              <a:t>Supporting Participants:</a:t>
            </a:r>
            <a:endParaRPr lang="en-US" sz="2400">
              <a:solidFill>
                <a:schemeClr val="accent6"/>
              </a:solidFill>
              <a:latin typeface="+mn-lt"/>
            </a:endParaRPr>
          </a:p>
          <a:p>
            <a:r>
              <a:rPr lang="en-US" sz="2000" b="1">
                <a:latin typeface="+mn-lt"/>
              </a:rPr>
              <a:t>659 participants</a:t>
            </a:r>
            <a:r>
              <a:rPr lang="en-US" sz="2000">
                <a:latin typeface="+mn-lt"/>
              </a:rPr>
              <a:t> assisted in </a:t>
            </a:r>
            <a:br>
              <a:rPr lang="en-US" sz="2000">
                <a:latin typeface="+mn-lt"/>
              </a:rPr>
            </a:br>
            <a:r>
              <a:rPr lang="en-US" sz="2000">
                <a:latin typeface="+mn-lt"/>
              </a:rPr>
              <a:t>the 24/25 Academic Year</a:t>
            </a:r>
          </a:p>
          <a:p>
            <a:pPr>
              <a:spcBef>
                <a:spcPts val="1600"/>
              </a:spcBef>
            </a:pPr>
            <a:r>
              <a:rPr lang="en-US" sz="2000" b="1">
                <a:latin typeface="+mn-lt"/>
              </a:rPr>
              <a:t>3,227 referrals</a:t>
            </a:r>
            <a:r>
              <a:rPr lang="en-US" sz="2000">
                <a:latin typeface="+mn-lt"/>
              </a:rPr>
              <a:t> made to </a:t>
            </a:r>
            <a:br>
              <a:rPr lang="en-US" sz="2000">
                <a:latin typeface="+mn-lt"/>
              </a:rPr>
            </a:br>
            <a:r>
              <a:rPr lang="en-US" sz="2000">
                <a:latin typeface="+mn-lt"/>
              </a:rPr>
              <a:t>on-campus and community resources</a:t>
            </a:r>
          </a:p>
        </p:txBody>
      </p:sp>
      <p:pic>
        <p:nvPicPr>
          <p:cNvPr id="45" name="Graphic 44" descr="Grocery bag Icon">
            <a:extLst>
              <a:ext uri="{FF2B5EF4-FFF2-40B4-BE49-F238E27FC236}">
                <a16:creationId xmlns:a16="http://schemas.microsoft.com/office/drawing/2014/main" id="{914F766F-859B-5877-BAFF-A450BD3E2761}"/>
              </a:ext>
            </a:extLst>
          </p:cNvPr>
          <p:cNvPicPr>
            <a:picLocks noChangeAspect="1"/>
          </p:cNvPicPr>
          <p:nvPr/>
        </p:nvPicPr>
        <p:blipFill>
          <a:blip r:embed="rId6">
            <a:extLst>
              <a:ext uri="{96DAC541-7B7A-43D3-8B79-37D633B846F1}">
                <asvg:svgBlip xmlns:asvg="http://schemas.microsoft.com/office/drawing/2016/SVG/main" r:embed="rId7"/>
              </a:ext>
            </a:extLst>
          </a:blip>
          <a:srcRect l="14200" t="6017" r="14808" b="7435"/>
          <a:stretch/>
        </p:blipFill>
        <p:spPr>
          <a:xfrm>
            <a:off x="5448249" y="1397915"/>
            <a:ext cx="1295502" cy="1579374"/>
          </a:xfrm>
          <a:prstGeom prst="rect">
            <a:avLst/>
          </a:prstGeom>
        </p:spPr>
      </p:pic>
      <p:sp>
        <p:nvSpPr>
          <p:cNvPr id="16" name="Content Placeholder 1">
            <a:extLst>
              <a:ext uri="{FF2B5EF4-FFF2-40B4-BE49-F238E27FC236}">
                <a16:creationId xmlns:a16="http://schemas.microsoft.com/office/drawing/2014/main" id="{C6AC56CA-4C49-7579-2F3E-DB13C15ADB0C}"/>
              </a:ext>
            </a:extLst>
          </p:cNvPr>
          <p:cNvSpPr txBox="1">
            <a:spLocks/>
          </p:cNvSpPr>
          <p:nvPr/>
        </p:nvSpPr>
        <p:spPr>
          <a:xfrm>
            <a:off x="4300552" y="3348543"/>
            <a:ext cx="3578480" cy="26239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mn-lt"/>
              </a:rPr>
              <a:t>Tackling Food Insecurity:</a:t>
            </a:r>
          </a:p>
          <a:p>
            <a:pPr>
              <a:lnSpc>
                <a:spcPct val="100000"/>
              </a:lnSpc>
            </a:pPr>
            <a:r>
              <a:rPr lang="en-US" sz="2000" b="1">
                <a:latin typeface="+mn-lt"/>
              </a:rPr>
              <a:t>41,776 Students, Faculty &amp; </a:t>
            </a:r>
            <a:br>
              <a:rPr lang="en-US" sz="2000" b="1">
                <a:latin typeface="+mn-lt"/>
              </a:rPr>
            </a:br>
            <a:r>
              <a:rPr lang="en-US" sz="2000" b="1">
                <a:latin typeface="+mn-lt"/>
              </a:rPr>
              <a:t>Staff</a:t>
            </a:r>
            <a:r>
              <a:rPr lang="en-US" sz="2000">
                <a:latin typeface="+mn-lt"/>
              </a:rPr>
              <a:t> accessed Community Table/Cupboards across </a:t>
            </a:r>
            <a:br>
              <a:rPr lang="en-US" sz="2000">
                <a:latin typeface="+mn-lt"/>
              </a:rPr>
            </a:br>
            <a:r>
              <a:rPr lang="en-US" sz="2000">
                <a:latin typeface="+mn-lt"/>
              </a:rPr>
              <a:t>PPSC campuses</a:t>
            </a:r>
          </a:p>
          <a:p>
            <a:pPr>
              <a:spcBef>
                <a:spcPts val="1600"/>
              </a:spcBef>
            </a:pPr>
            <a:r>
              <a:rPr lang="en-US" sz="2000" b="1">
                <a:latin typeface="+mn-lt"/>
              </a:rPr>
              <a:t>3,258 visits</a:t>
            </a:r>
            <a:r>
              <a:rPr lang="en-US" sz="2000">
                <a:latin typeface="+mn-lt"/>
              </a:rPr>
              <a:t> to the Mobile Food Market</a:t>
            </a:r>
          </a:p>
        </p:txBody>
      </p:sp>
      <p:pic>
        <p:nvPicPr>
          <p:cNvPr id="41" name="Picture 40" descr="Money Icon">
            <a:extLst>
              <a:ext uri="{FF2B5EF4-FFF2-40B4-BE49-F238E27FC236}">
                <a16:creationId xmlns:a16="http://schemas.microsoft.com/office/drawing/2014/main" id="{8CD0E3A6-34FD-ABC4-C218-1297247C6548}"/>
              </a:ext>
            </a:extLst>
          </p:cNvPr>
          <p:cNvPicPr>
            <a:picLocks noChangeAspect="1"/>
          </p:cNvPicPr>
          <p:nvPr/>
        </p:nvPicPr>
        <p:blipFill>
          <a:blip r:embed="rId8" cstate="screen">
            <a:duotone>
              <a:prstClr val="black"/>
              <a:schemeClr val="accent4">
                <a:tint val="45000"/>
                <a:satMod val="400000"/>
              </a:schemeClr>
            </a:duotone>
            <a:alphaModFix/>
            <a:extLst>
              <a:ext uri="{28A0092B-C50C-407E-A947-70E740481C1C}">
                <a14:useLocalDpi xmlns:a14="http://schemas.microsoft.com/office/drawing/2010/main"/>
              </a:ext>
            </a:extLst>
          </a:blip>
          <a:stretch>
            <a:fillRect/>
          </a:stretch>
        </p:blipFill>
        <p:spPr>
          <a:xfrm>
            <a:off x="9365216" y="1397915"/>
            <a:ext cx="1579376" cy="1579376"/>
          </a:xfrm>
          <a:prstGeom prst="rect">
            <a:avLst/>
          </a:prstGeom>
        </p:spPr>
      </p:pic>
      <p:sp>
        <p:nvSpPr>
          <p:cNvPr id="20" name="Content Placeholder 1">
            <a:extLst>
              <a:ext uri="{FF2B5EF4-FFF2-40B4-BE49-F238E27FC236}">
                <a16:creationId xmlns:a16="http://schemas.microsoft.com/office/drawing/2014/main" id="{AB44CB02-8761-A9EE-E18D-F3DB381EC06A}"/>
              </a:ext>
            </a:extLst>
          </p:cNvPr>
          <p:cNvSpPr txBox="1">
            <a:spLocks/>
          </p:cNvSpPr>
          <p:nvPr/>
        </p:nvSpPr>
        <p:spPr>
          <a:xfrm>
            <a:off x="8365667" y="3348541"/>
            <a:ext cx="3578474" cy="2623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mn-lt"/>
              </a:rPr>
              <a:t>Maximizing Financial Assistance:</a:t>
            </a:r>
          </a:p>
          <a:p>
            <a:r>
              <a:rPr lang="en-US" sz="2000">
                <a:latin typeface="+mn-lt"/>
              </a:rPr>
              <a:t>Over </a:t>
            </a:r>
            <a:r>
              <a:rPr lang="en-US" sz="2000" b="1">
                <a:latin typeface="+mn-lt"/>
              </a:rPr>
              <a:t>$12.3 million</a:t>
            </a:r>
            <a:r>
              <a:rPr lang="en-US" sz="2000">
                <a:latin typeface="+mn-lt"/>
              </a:rPr>
              <a:t> in benefit </a:t>
            </a:r>
            <a:br>
              <a:rPr lang="en-US" sz="2000">
                <a:latin typeface="+mn-lt"/>
              </a:rPr>
            </a:br>
            <a:r>
              <a:rPr lang="en-US" sz="2000">
                <a:latin typeface="+mn-lt"/>
              </a:rPr>
              <a:t>assistance identified as of </a:t>
            </a:r>
            <a:br>
              <a:rPr lang="en-US" sz="2000">
                <a:latin typeface="+mn-lt"/>
              </a:rPr>
            </a:br>
            <a:r>
              <a:rPr lang="en-US" sz="2000">
                <a:latin typeface="+mn-lt"/>
              </a:rPr>
              <a:t>June 30, 2025</a:t>
            </a:r>
          </a:p>
        </p:txBody>
      </p:sp>
      <p:cxnSp>
        <p:nvCxnSpPr>
          <p:cNvPr id="23" name="Straight Connector 22">
            <a:extLst>
              <a:ext uri="{FF2B5EF4-FFF2-40B4-BE49-F238E27FC236}">
                <a16:creationId xmlns:a16="http://schemas.microsoft.com/office/drawing/2014/main" id="{24328D42-1B99-EA44-9020-82715A956790}"/>
              </a:ext>
              <a:ext uri="{C183D7F6-B498-43B3-948B-1728B52AA6E4}">
                <adec:decorative xmlns:adec="http://schemas.microsoft.com/office/drawing/2017/decorative" val="1"/>
              </a:ext>
            </a:extLst>
          </p:cNvPr>
          <p:cNvCxnSpPr>
            <a:cxnSpLocks/>
          </p:cNvCxnSpPr>
          <p:nvPr/>
        </p:nvCxnSpPr>
        <p:spPr>
          <a:xfrm>
            <a:off x="4061648" y="1188040"/>
            <a:ext cx="0" cy="490504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766574-464C-2167-68D0-B9CD9E062B1C}"/>
              </a:ext>
              <a:ext uri="{C183D7F6-B498-43B3-948B-1728B52AA6E4}">
                <adec:decorative xmlns:adec="http://schemas.microsoft.com/office/drawing/2017/decorative" val="1"/>
              </a:ext>
            </a:extLst>
          </p:cNvPr>
          <p:cNvCxnSpPr>
            <a:cxnSpLocks/>
          </p:cNvCxnSpPr>
          <p:nvPr/>
        </p:nvCxnSpPr>
        <p:spPr>
          <a:xfrm>
            <a:off x="8135713" y="1188040"/>
            <a:ext cx="0" cy="490504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943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C0C7-94DC-F05D-163C-70175BD6369F}"/>
              </a:ext>
            </a:extLst>
          </p:cNvPr>
          <p:cNvSpPr>
            <a:spLocks noGrp="1"/>
          </p:cNvSpPr>
          <p:nvPr>
            <p:ph type="title"/>
          </p:nvPr>
        </p:nvSpPr>
        <p:spPr>
          <a:xfrm>
            <a:off x="511629" y="365125"/>
            <a:ext cx="10842171" cy="1325563"/>
          </a:xfrm>
        </p:spPr>
        <p:txBody>
          <a:bodyPr/>
          <a:lstStyle/>
          <a:p>
            <a:r>
              <a:rPr lang="en-US">
                <a:latin typeface="Calibri" panose="020F0502020204030204" pitchFamily="34" charset="0"/>
                <a:cs typeface="Calibri" panose="020F0502020204030204" pitchFamily="34" charset="0"/>
              </a:rPr>
              <a:t>System Updates</a:t>
            </a:r>
          </a:p>
        </p:txBody>
      </p:sp>
      <p:sp>
        <p:nvSpPr>
          <p:cNvPr id="5" name="Rectangle 4">
            <a:extLst>
              <a:ext uri="{FF2B5EF4-FFF2-40B4-BE49-F238E27FC236}">
                <a16:creationId xmlns:a16="http://schemas.microsoft.com/office/drawing/2014/main" id="{07EE151E-CA98-54E9-6E49-58963E92DF49}"/>
              </a:ext>
              <a:ext uri="{C183D7F6-B498-43B3-948B-1728B52AA6E4}">
                <adec:decorative xmlns:adec="http://schemas.microsoft.com/office/drawing/2017/decorative" val="1"/>
              </a:ext>
            </a:extLst>
          </p:cNvPr>
          <p:cNvSpPr/>
          <p:nvPr/>
        </p:nvSpPr>
        <p:spPr>
          <a:xfrm>
            <a:off x="0" y="1970745"/>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raphic 6" descr="Colorado Community College System logo.">
            <a:extLst>
              <a:ext uri="{FF2B5EF4-FFF2-40B4-BE49-F238E27FC236}">
                <a16:creationId xmlns:a16="http://schemas.microsoft.com/office/drawing/2014/main" id="{3A70662C-295E-3FBC-A76C-BB0552341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15" y="3097553"/>
            <a:ext cx="4189185" cy="837837"/>
          </a:xfrm>
          <a:prstGeom prst="rect">
            <a:avLst/>
          </a:prstGeom>
        </p:spPr>
      </p:pic>
      <p:sp>
        <p:nvSpPr>
          <p:cNvPr id="4" name="Rectangle 3">
            <a:extLst>
              <a:ext uri="{FF2B5EF4-FFF2-40B4-BE49-F238E27FC236}">
                <a16:creationId xmlns:a16="http://schemas.microsoft.com/office/drawing/2014/main" id="{EEB852D3-6942-2A01-CAA7-86BC95787BE7}"/>
              </a:ext>
              <a:ext uri="{C183D7F6-B498-43B3-948B-1728B52AA6E4}">
                <adec:decorative xmlns:adec="http://schemas.microsoft.com/office/drawing/2017/decorative" val="1"/>
              </a:ext>
            </a:extLst>
          </p:cNvPr>
          <p:cNvSpPr/>
          <p:nvPr/>
        </p:nvSpPr>
        <p:spPr>
          <a:xfrm>
            <a:off x="5747657" y="1097280"/>
            <a:ext cx="5339845" cy="517456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C4224F-85AD-FD12-15DE-53AE2D7D8BB9}"/>
              </a:ext>
            </a:extLst>
          </p:cNvPr>
          <p:cNvSpPr>
            <a:spLocks noGrp="1"/>
          </p:cNvSpPr>
          <p:nvPr>
            <p:ph idx="1"/>
          </p:nvPr>
        </p:nvSpPr>
        <p:spPr>
          <a:xfrm>
            <a:off x="5946057" y="1383872"/>
            <a:ext cx="4917886" cy="4132346"/>
          </a:xfrm>
        </p:spPr>
        <p:txBody>
          <a:bodyPr anchor="ctr">
            <a:normAutofit/>
          </a:bodyPr>
          <a:lstStyle/>
          <a:p>
            <a:r>
              <a:rPr lang="en-US" sz="3200">
                <a:latin typeface="Calibri" panose="020F0502020204030204" pitchFamily="34" charset="0"/>
                <a:cs typeface="Calibri" panose="020F0502020204030204" pitchFamily="34" charset="0"/>
              </a:rPr>
              <a:t>Strategic Plan </a:t>
            </a:r>
          </a:p>
          <a:p>
            <a:r>
              <a:rPr lang="en-US" sz="3200">
                <a:latin typeface="Calibri" panose="020F0502020204030204" pitchFamily="34" charset="0"/>
                <a:cs typeface="Calibri" panose="020F0502020204030204" pitchFamily="34" charset="0"/>
              </a:rPr>
              <a:t>Chancellor Search</a:t>
            </a:r>
          </a:p>
        </p:txBody>
      </p:sp>
    </p:spTree>
    <p:extLst>
      <p:ext uri="{BB962C8B-B14F-4D97-AF65-F5344CB8AC3E}">
        <p14:creationId xmlns:p14="http://schemas.microsoft.com/office/powerpoint/2010/main" val="20744306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409866" y="239486"/>
            <a:ext cx="10821031" cy="1030514"/>
          </a:xfrm>
        </p:spPr>
        <p:txBody>
          <a:bodyPr/>
          <a:lstStyle/>
          <a:p>
            <a:r>
              <a:rPr lang="en-US"/>
              <a:t>2024–26 Focus Goals First Year Highlights </a:t>
            </a:r>
          </a:p>
        </p:txBody>
      </p:sp>
      <p:sp>
        <p:nvSpPr>
          <p:cNvPr id="3" name="Content Placeholder 1">
            <a:extLst>
              <a:ext uri="{FF2B5EF4-FFF2-40B4-BE49-F238E27FC236}">
                <a16:creationId xmlns:a16="http://schemas.microsoft.com/office/drawing/2014/main" id="{EA4C655A-3D97-D35B-E39A-9E54880E4892}"/>
              </a:ext>
            </a:extLst>
          </p:cNvPr>
          <p:cNvSpPr>
            <a:spLocks noGrp="1"/>
          </p:cNvSpPr>
          <p:nvPr>
            <p:ph sz="half" idx="1"/>
          </p:nvPr>
        </p:nvSpPr>
        <p:spPr>
          <a:xfrm>
            <a:off x="457200" y="1270000"/>
            <a:ext cx="9144000" cy="5005070"/>
          </a:xfrm>
        </p:spPr>
        <p:txBody>
          <a:bodyPr vert="horz" lIns="91440" tIns="45720" rIns="91440" bIns="45720" rtlCol="0" anchor="t">
            <a:noAutofit/>
          </a:bodyPr>
          <a:lstStyle/>
          <a:p>
            <a:pPr marL="0" indent="0" algn="l" rtl="0" fontAlgn="base">
              <a:lnSpc>
                <a:spcPct val="100000"/>
              </a:lnSpc>
              <a:spcBef>
                <a:spcPts val="400"/>
              </a:spcBef>
              <a:buNone/>
            </a:pPr>
            <a:r>
              <a:rPr lang="en-US" sz="2000" b="1">
                <a:solidFill>
                  <a:schemeClr val="accent6"/>
                </a:solidFill>
                <a:latin typeface="Calibri"/>
                <a:ea typeface="Calibri"/>
                <a:cs typeface="Calibri"/>
              </a:rPr>
              <a:t>Hispanic Serving Institution</a:t>
            </a:r>
            <a:r>
              <a:rPr lang="en-US" sz="2000" b="0" i="0">
                <a:effectLst/>
                <a:latin typeface="Calibri"/>
                <a:ea typeface="Calibri"/>
                <a:cs typeface="Calibri"/>
              </a:rPr>
              <a:t>  </a:t>
            </a:r>
            <a:endParaRPr lang="en-US">
              <a:latin typeface="Calibri"/>
              <a:ea typeface="Calibri"/>
              <a:cs typeface="Calibri"/>
            </a:endParaRPr>
          </a:p>
          <a:p>
            <a:pPr algn="l" rtl="0" fontAlgn="base">
              <a:lnSpc>
                <a:spcPct val="100000"/>
              </a:lnSpc>
              <a:spcBef>
                <a:spcPts val="400"/>
              </a:spcBef>
              <a:buFont typeface="Arial" panose="020B0604020202020204" pitchFamily="34" charset="0"/>
              <a:buChar char="•"/>
            </a:pPr>
            <a:r>
              <a:rPr lang="en-US" sz="2000" b="0" i="0">
                <a:effectLst/>
                <a:latin typeface="Calibri"/>
                <a:ea typeface="Calibri"/>
                <a:cs typeface="Calibri"/>
              </a:rPr>
              <a:t>Achieved HSI Status </a:t>
            </a:r>
          </a:p>
          <a:p>
            <a:pPr algn="l" rtl="0" fontAlgn="base">
              <a:lnSpc>
                <a:spcPct val="100000"/>
              </a:lnSpc>
              <a:spcBef>
                <a:spcPts val="400"/>
              </a:spcBef>
              <a:buFont typeface="Arial" panose="020B0604020202020204" pitchFamily="34" charset="0"/>
              <a:buChar char="•"/>
            </a:pPr>
            <a:r>
              <a:rPr lang="en-US" sz="2000" b="0" i="0">
                <a:effectLst/>
                <a:latin typeface="Calibri"/>
                <a:ea typeface="Calibri"/>
                <a:cs typeface="Calibri"/>
              </a:rPr>
              <a:t>Hired first HSI Coordinator, David Lopez </a:t>
            </a:r>
          </a:p>
          <a:p>
            <a:pPr algn="l" rtl="0" fontAlgn="base">
              <a:lnSpc>
                <a:spcPct val="100000"/>
              </a:lnSpc>
              <a:spcBef>
                <a:spcPts val="400"/>
              </a:spcBef>
              <a:buFont typeface="Arial" panose="020B0604020202020204" pitchFamily="34" charset="0"/>
              <a:buChar char="•"/>
            </a:pPr>
            <a:r>
              <a:rPr lang="en-US" sz="2000" b="0" i="0">
                <a:effectLst/>
                <a:latin typeface="Calibri"/>
                <a:ea typeface="Calibri"/>
                <a:cs typeface="Calibri"/>
              </a:rPr>
              <a:t>Formed HSI Taskforce </a:t>
            </a:r>
          </a:p>
          <a:p>
            <a:pPr algn="l" rtl="0" fontAlgn="base">
              <a:lnSpc>
                <a:spcPct val="100000"/>
              </a:lnSpc>
              <a:spcBef>
                <a:spcPts val="400"/>
              </a:spcBef>
              <a:buFont typeface="Arial" panose="020B0604020202020204" pitchFamily="34" charset="0"/>
              <a:buChar char="•"/>
            </a:pPr>
            <a:r>
              <a:rPr lang="en-US" sz="2000" b="0" i="0">
                <a:effectLst/>
                <a:latin typeface="Calibri"/>
                <a:ea typeface="Calibri"/>
                <a:cs typeface="Calibri"/>
              </a:rPr>
              <a:t>Hosted Hispanic Heritage Festival and will host Fiestas Patrias </a:t>
            </a:r>
          </a:p>
          <a:p>
            <a:pPr algn="l" rtl="0" fontAlgn="base">
              <a:lnSpc>
                <a:spcPct val="100000"/>
              </a:lnSpc>
              <a:spcBef>
                <a:spcPts val="400"/>
              </a:spcBef>
              <a:buFont typeface="Arial" panose="020B0604020202020204" pitchFamily="34" charset="0"/>
              <a:buChar char="•"/>
            </a:pPr>
            <a:r>
              <a:rPr lang="en-US" sz="2000" b="0" i="0">
                <a:effectLst/>
                <a:latin typeface="Calibri"/>
                <a:ea typeface="Calibri"/>
                <a:cs typeface="Calibri"/>
              </a:rPr>
              <a:t>Invited to join the </a:t>
            </a:r>
            <a:r>
              <a:rPr lang="en-US" sz="2000" b="0" i="0" err="1">
                <a:effectLst/>
                <a:latin typeface="Calibri"/>
                <a:ea typeface="Calibri"/>
                <a:cs typeface="Calibri"/>
              </a:rPr>
              <a:t>The</a:t>
            </a:r>
            <a:r>
              <a:rPr lang="en-US" sz="2000" b="0" i="0">
                <a:effectLst/>
                <a:latin typeface="Calibri"/>
                <a:ea typeface="Calibri"/>
                <a:cs typeface="Calibri"/>
              </a:rPr>
              <a:t> Steve Fund </a:t>
            </a:r>
          </a:p>
          <a:p>
            <a:pPr marL="0" indent="0" algn="l" rtl="0" fontAlgn="base">
              <a:lnSpc>
                <a:spcPct val="100000"/>
              </a:lnSpc>
              <a:buNone/>
            </a:pPr>
            <a:r>
              <a:rPr lang="en-US" sz="2000" b="1">
                <a:solidFill>
                  <a:schemeClr val="accent6"/>
                </a:solidFill>
                <a:latin typeface="Calibri"/>
                <a:ea typeface="Calibri"/>
                <a:cs typeface="Calibri"/>
              </a:rPr>
              <a:t>Downtown Campus Revitalization </a:t>
            </a:r>
            <a:r>
              <a:rPr lang="en-US" sz="2000" b="1">
                <a:latin typeface="Calibri"/>
                <a:ea typeface="Calibri"/>
                <a:cs typeface="Calibri"/>
              </a:rPr>
              <a:t> </a:t>
            </a:r>
          </a:p>
          <a:p>
            <a:pPr fontAlgn="base">
              <a:lnSpc>
                <a:spcPct val="100000"/>
              </a:lnSpc>
              <a:spcBef>
                <a:spcPts val="400"/>
              </a:spcBef>
            </a:pPr>
            <a:r>
              <a:rPr lang="en-US" sz="2000">
                <a:latin typeface="Calibri"/>
                <a:ea typeface="Calibri"/>
                <a:cs typeface="Calibri"/>
              </a:rPr>
              <a:t>Increased Enrollment by 12.2%  </a:t>
            </a:r>
          </a:p>
          <a:p>
            <a:pPr fontAlgn="base">
              <a:lnSpc>
                <a:spcPct val="100000"/>
              </a:lnSpc>
              <a:spcBef>
                <a:spcPts val="400"/>
              </a:spcBef>
            </a:pPr>
            <a:r>
              <a:rPr lang="en-US" sz="2000">
                <a:latin typeface="Calibri"/>
                <a:ea typeface="Calibri"/>
                <a:cs typeface="Calibri"/>
              </a:rPr>
              <a:t>Hired first Engagement and Events Manager, Rotimi Ariyo </a:t>
            </a:r>
          </a:p>
          <a:p>
            <a:pPr fontAlgn="base">
              <a:lnSpc>
                <a:spcPct val="100000"/>
              </a:lnSpc>
              <a:spcBef>
                <a:spcPts val="400"/>
              </a:spcBef>
            </a:pPr>
            <a:r>
              <a:rPr lang="en-US" sz="2000">
                <a:latin typeface="Calibri"/>
                <a:ea typeface="Calibri"/>
                <a:cs typeface="Calibri"/>
              </a:rPr>
              <a:t>Hosted 68 community events and 20 internal events </a:t>
            </a:r>
          </a:p>
          <a:p>
            <a:pPr fontAlgn="base">
              <a:lnSpc>
                <a:spcPct val="100000"/>
              </a:lnSpc>
              <a:spcBef>
                <a:spcPts val="400"/>
              </a:spcBef>
            </a:pPr>
            <a:r>
              <a:rPr lang="en-US" sz="2000">
                <a:latin typeface="Calibri"/>
                <a:ea typeface="Calibri"/>
                <a:cs typeface="Calibri"/>
              </a:rPr>
              <a:t>Completed numerous safety, functional and cosmetic Improvements  </a:t>
            </a:r>
          </a:p>
          <a:p>
            <a:pPr fontAlgn="base">
              <a:lnSpc>
                <a:spcPct val="100000"/>
              </a:lnSpc>
              <a:spcBef>
                <a:spcPts val="400"/>
              </a:spcBef>
            </a:pPr>
            <a:r>
              <a:rPr lang="en-US" sz="2000">
                <a:latin typeface="Calibri"/>
                <a:ea typeface="Calibri"/>
                <a:cs typeface="Calibri"/>
              </a:rPr>
              <a:t>Welcomed new programs: BEH AAS and BAS, &amp; Teacher Partnership with D11 </a:t>
            </a:r>
          </a:p>
        </p:txBody>
      </p:sp>
      <p:sp>
        <p:nvSpPr>
          <p:cNvPr id="4" name="Rectangle 3">
            <a:extLst>
              <a:ext uri="{FF2B5EF4-FFF2-40B4-BE49-F238E27FC236}">
                <a16:creationId xmlns:a16="http://schemas.microsoft.com/office/drawing/2014/main" id="{EC78960C-31B8-8BC8-A0B7-EEAE075BEE8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B86D9C-58EA-C563-7CAD-EAA45C6AEB4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pic>
        <p:nvPicPr>
          <p:cNvPr id="7" name="Picture 6" descr="Entryway of the PPSC Downtown Campus.">
            <a:extLst>
              <a:ext uri="{FF2B5EF4-FFF2-40B4-BE49-F238E27FC236}">
                <a16:creationId xmlns:a16="http://schemas.microsoft.com/office/drawing/2014/main" id="{53BBEBC4-66DE-76A4-EF69-A2C3FEFEB1A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247004" y="1"/>
            <a:ext cx="2944996" cy="6253314"/>
          </a:xfrm>
          <a:prstGeom prst="rect">
            <a:avLst/>
          </a:prstGeom>
        </p:spPr>
      </p:pic>
      <p:sp>
        <p:nvSpPr>
          <p:cNvPr id="8" name="Rectangle 7">
            <a:extLst>
              <a:ext uri="{FF2B5EF4-FFF2-40B4-BE49-F238E27FC236}">
                <a16:creationId xmlns:a16="http://schemas.microsoft.com/office/drawing/2014/main" id="{2D4697C2-E453-D34D-B90E-213C88D466F2}"/>
              </a:ext>
              <a:ext uri="{C183D7F6-B498-43B3-948B-1728B52AA6E4}">
                <adec:decorative xmlns:adec="http://schemas.microsoft.com/office/drawing/2017/decorative" val="1"/>
              </a:ext>
            </a:extLst>
          </p:cNvPr>
          <p:cNvSpPr/>
          <p:nvPr/>
        </p:nvSpPr>
        <p:spPr>
          <a:xfrm>
            <a:off x="9099520"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9273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7DEAD-C4A4-AE0F-5EE7-3C02634D1163}"/>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DCE6FDA4-5DEF-566D-AB75-74DF0CB49E86}"/>
              </a:ext>
            </a:extLst>
          </p:cNvPr>
          <p:cNvSpPr>
            <a:spLocks noGrp="1"/>
          </p:cNvSpPr>
          <p:nvPr>
            <p:ph type="title"/>
          </p:nvPr>
        </p:nvSpPr>
        <p:spPr>
          <a:xfrm>
            <a:off x="4309397" y="239486"/>
            <a:ext cx="7882603" cy="1144814"/>
          </a:xfrm>
        </p:spPr>
        <p:txBody>
          <a:bodyPr/>
          <a:lstStyle/>
          <a:p>
            <a:r>
              <a:rPr lang="en-US"/>
              <a:t>2025–27 Focus Goals </a:t>
            </a:r>
          </a:p>
        </p:txBody>
      </p:sp>
      <p:pic>
        <p:nvPicPr>
          <p:cNvPr id="7" name="Picture 6" descr="A group of people working in an office.">
            <a:extLst>
              <a:ext uri="{FF2B5EF4-FFF2-40B4-BE49-F238E27FC236}">
                <a16:creationId xmlns:a16="http://schemas.microsoft.com/office/drawing/2014/main" id="{0E028B87-DB32-0EE3-873E-AC2BD859D887}"/>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 y="1"/>
            <a:ext cx="3668895" cy="6274964"/>
          </a:xfrm>
          <a:prstGeom prst="rect">
            <a:avLst/>
          </a:prstGeom>
        </p:spPr>
      </p:pic>
      <p:sp>
        <p:nvSpPr>
          <p:cNvPr id="3" name="Content Placeholder 1">
            <a:extLst>
              <a:ext uri="{FF2B5EF4-FFF2-40B4-BE49-F238E27FC236}">
                <a16:creationId xmlns:a16="http://schemas.microsoft.com/office/drawing/2014/main" id="{0CAFB38B-4359-0D29-BEF7-B8ED6C7924CC}"/>
              </a:ext>
            </a:extLst>
          </p:cNvPr>
          <p:cNvSpPr>
            <a:spLocks noGrp="1"/>
          </p:cNvSpPr>
          <p:nvPr>
            <p:ph sz="half" idx="1"/>
          </p:nvPr>
        </p:nvSpPr>
        <p:spPr>
          <a:xfrm>
            <a:off x="4309396" y="1384300"/>
            <a:ext cx="7374604" cy="4890770"/>
          </a:xfrm>
        </p:spPr>
        <p:txBody>
          <a:bodyPr vert="horz" lIns="91440" tIns="45720" rIns="91440" bIns="45720" rtlCol="0" anchor="t">
            <a:noAutofit/>
          </a:bodyPr>
          <a:lstStyle/>
          <a:p>
            <a:pPr marL="0" indent="0" fontAlgn="base">
              <a:lnSpc>
                <a:spcPct val="100000"/>
              </a:lnSpc>
              <a:buNone/>
            </a:pPr>
            <a:r>
              <a:rPr lang="en-US" sz="2000" b="1">
                <a:solidFill>
                  <a:schemeClr val="accent6"/>
                </a:solidFill>
                <a:latin typeface="Calibri" panose="020F0502020204030204" pitchFamily="34" charset="0"/>
                <a:ea typeface="Calibri"/>
                <a:cs typeface="Calibri" panose="020F0502020204030204" pitchFamily="34" charset="0"/>
              </a:rPr>
              <a:t>Onboarding &amp; Professional Development Working Groups:</a:t>
            </a:r>
            <a:endParaRPr lang="en-US" sz="2000" b="1">
              <a:solidFill>
                <a:schemeClr val="accent6"/>
              </a:solidFill>
              <a:latin typeface="Calibri" panose="020F0502020204030204" pitchFamily="34" charset="0"/>
              <a:cs typeface="Calibri" panose="020F0502020204030204" pitchFamily="34" charset="0"/>
            </a:endParaRPr>
          </a:p>
          <a:p>
            <a:pPr fontAlgn="base">
              <a:lnSpc>
                <a:spcPct val="100000"/>
              </a:lnSpc>
              <a:spcBef>
                <a:spcPts val="400"/>
              </a:spcBef>
            </a:pPr>
            <a:r>
              <a:rPr lang="en-US" sz="2000" b="1">
                <a:latin typeface="Calibri" panose="020F0502020204030204" pitchFamily="34" charset="0"/>
                <a:ea typeface="Calibri"/>
                <a:cs typeface="Calibri" panose="020F0502020204030204" pitchFamily="34" charset="0"/>
              </a:rPr>
              <a:t>Onboarding</a:t>
            </a:r>
            <a:r>
              <a:rPr lang="en-US" sz="2000">
                <a:latin typeface="Calibri" panose="020F0502020204030204" pitchFamily="34" charset="0"/>
                <a:ea typeface="Calibri"/>
                <a:cs typeface="Calibri" panose="020F0502020204030204" pitchFamily="34" charset="0"/>
              </a:rPr>
              <a:t> will understand the colleges current practices, </a:t>
            </a:r>
            <a:br>
              <a:rPr lang="en-US" sz="2000">
                <a:latin typeface="Calibri" panose="020F0502020204030204" pitchFamily="34" charset="0"/>
                <a:ea typeface="Calibri"/>
                <a:cs typeface="Calibri" panose="020F0502020204030204" pitchFamily="34" charset="0"/>
              </a:rPr>
            </a:br>
            <a:r>
              <a:rPr lang="en-US" sz="2000">
                <a:latin typeface="Calibri" panose="020F0502020204030204" pitchFamily="34" charset="0"/>
                <a:ea typeface="Calibri"/>
                <a:cs typeface="Calibri" panose="020F0502020204030204" pitchFamily="34" charset="0"/>
              </a:rPr>
              <a:t>then build a consistent onboarding procedure for the college. </a:t>
            </a:r>
          </a:p>
          <a:p>
            <a:pPr>
              <a:lnSpc>
                <a:spcPct val="100000"/>
              </a:lnSpc>
              <a:spcBef>
                <a:spcPts val="400"/>
              </a:spcBef>
            </a:pPr>
            <a:r>
              <a:rPr lang="en-US" sz="2000" b="1">
                <a:latin typeface="Calibri" panose="020F0502020204030204" pitchFamily="34" charset="0"/>
                <a:ea typeface="Calibri"/>
                <a:cs typeface="Calibri" panose="020F0502020204030204" pitchFamily="34" charset="0"/>
              </a:rPr>
              <a:t>Professional development</a:t>
            </a:r>
            <a:r>
              <a:rPr lang="en-US" sz="2000">
                <a:latin typeface="Calibri" panose="020F0502020204030204" pitchFamily="34" charset="0"/>
                <a:ea typeface="Calibri"/>
                <a:cs typeface="Calibri" panose="020F0502020204030204" pitchFamily="34" charset="0"/>
              </a:rPr>
              <a:t> group will study existing PD opportunities such as trainings, mentoring, etc. </a:t>
            </a:r>
            <a:endParaRPr lang="en-US">
              <a:latin typeface="Calibri" panose="020F0502020204030204" pitchFamily="34" charset="0"/>
              <a:cs typeface="Calibri" panose="020F0502020204030204" pitchFamily="34" charset="0"/>
            </a:endParaRPr>
          </a:p>
          <a:p>
            <a:pPr marL="0" indent="0" fontAlgn="base">
              <a:lnSpc>
                <a:spcPct val="100000"/>
              </a:lnSpc>
              <a:buNone/>
            </a:pPr>
            <a:r>
              <a:rPr lang="en-US" sz="2000" b="1">
                <a:solidFill>
                  <a:schemeClr val="accent6"/>
                </a:solidFill>
                <a:latin typeface="Calibri" panose="020F0502020204030204" pitchFamily="34" charset="0"/>
                <a:ea typeface="Calibri"/>
                <a:cs typeface="Calibri" panose="020F0502020204030204" pitchFamily="34" charset="0"/>
              </a:rPr>
              <a:t>Retention </a:t>
            </a:r>
          </a:p>
          <a:p>
            <a:pPr fontAlgn="base">
              <a:lnSpc>
                <a:spcPct val="100000"/>
              </a:lnSpc>
              <a:spcBef>
                <a:spcPts val="400"/>
              </a:spcBef>
            </a:pPr>
            <a:r>
              <a:rPr lang="en-US" sz="2000">
                <a:latin typeface="Calibri" panose="020F0502020204030204" pitchFamily="34" charset="0"/>
                <a:ea typeface="Calibri"/>
                <a:cs typeface="Calibri" panose="020F0502020204030204" pitchFamily="34" charset="0"/>
              </a:rPr>
              <a:t>This group will build retention goals and metrics while also identifying foundational resources, supports and communication tactics. </a:t>
            </a:r>
          </a:p>
          <a:p>
            <a:pPr marL="0" indent="0" fontAlgn="base">
              <a:lnSpc>
                <a:spcPct val="100000"/>
              </a:lnSpc>
              <a:buNone/>
            </a:pPr>
            <a:r>
              <a:rPr lang="en-US" sz="2000" b="1">
                <a:solidFill>
                  <a:schemeClr val="accent6"/>
                </a:solidFill>
                <a:latin typeface="Calibri" panose="020F0502020204030204" pitchFamily="34" charset="0"/>
                <a:ea typeface="Calibri"/>
                <a:cs typeface="Calibri" panose="020F0502020204030204" pitchFamily="34" charset="0"/>
              </a:rPr>
              <a:t>Workforce Development </a:t>
            </a:r>
          </a:p>
        </p:txBody>
      </p:sp>
      <p:sp>
        <p:nvSpPr>
          <p:cNvPr id="4" name="Rectangle 3">
            <a:extLst>
              <a:ext uri="{FF2B5EF4-FFF2-40B4-BE49-F238E27FC236}">
                <a16:creationId xmlns:a16="http://schemas.microsoft.com/office/drawing/2014/main" id="{CE9A9AE4-8E3A-DB7E-8D15-BBAE8CC8FB0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3D95197-7628-F7A6-CF18-057639BED1D1}"/>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8" name="Rectangle 7">
            <a:extLst>
              <a:ext uri="{FF2B5EF4-FFF2-40B4-BE49-F238E27FC236}">
                <a16:creationId xmlns:a16="http://schemas.microsoft.com/office/drawing/2014/main" id="{CA78546F-548F-2336-5759-BB7AD035C9CD}"/>
              </a:ext>
              <a:ext uri="{C183D7F6-B498-43B3-948B-1728B52AA6E4}">
                <adec:decorative xmlns:adec="http://schemas.microsoft.com/office/drawing/2017/decorative" val="1"/>
              </a:ext>
            </a:extLst>
          </p:cNvPr>
          <p:cNvSpPr/>
          <p:nvPr/>
        </p:nvSpPr>
        <p:spPr>
          <a:xfrm>
            <a:off x="3668896" y="0"/>
            <a:ext cx="132500" cy="627496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20201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a:latin typeface="+mn-lt"/>
              </a:rPr>
              <a:t>Facilities &amp; Operations</a:t>
            </a:r>
          </a:p>
        </p:txBody>
      </p:sp>
      <p:pic>
        <p:nvPicPr>
          <p:cNvPr id="2" name="Picture 1">
            <a:extLst>
              <a:ext uri="{FF2B5EF4-FFF2-40B4-BE49-F238E27FC236}">
                <a16:creationId xmlns:a16="http://schemas.microsoft.com/office/drawing/2014/main" id="{B3C44138-ECFA-9F29-702C-9A647F14E44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4619" y="1866012"/>
            <a:ext cx="1270379" cy="1270379"/>
          </a:xfrm>
          <a:prstGeom prst="rect">
            <a:avLst/>
          </a:prstGeom>
        </p:spPr>
      </p:pic>
    </p:spTree>
    <p:extLst>
      <p:ext uri="{BB962C8B-B14F-4D97-AF65-F5344CB8AC3E}">
        <p14:creationId xmlns:p14="http://schemas.microsoft.com/office/powerpoint/2010/main" val="39391378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8C84-DFE3-402B-CB92-34B7E59B39F5}"/>
              </a:ext>
            </a:extLst>
          </p:cNvPr>
          <p:cNvSpPr>
            <a:spLocks noGrp="1"/>
          </p:cNvSpPr>
          <p:nvPr>
            <p:ph type="title"/>
          </p:nvPr>
        </p:nvSpPr>
        <p:spPr>
          <a:xfrm>
            <a:off x="446314" y="228601"/>
            <a:ext cx="10907486" cy="957942"/>
          </a:xfrm>
        </p:spPr>
        <p:txBody>
          <a:bodyPr/>
          <a:lstStyle/>
          <a:p>
            <a:r>
              <a:rPr lang="en-US"/>
              <a:t>Facilities Master Plan</a:t>
            </a:r>
          </a:p>
        </p:txBody>
      </p:sp>
      <p:sp>
        <p:nvSpPr>
          <p:cNvPr id="3" name="Content Placeholder 2">
            <a:extLst>
              <a:ext uri="{FF2B5EF4-FFF2-40B4-BE49-F238E27FC236}">
                <a16:creationId xmlns:a16="http://schemas.microsoft.com/office/drawing/2014/main" id="{E1B1B186-254A-2E14-B0F0-21656880E33F}"/>
              </a:ext>
            </a:extLst>
          </p:cNvPr>
          <p:cNvSpPr>
            <a:spLocks noGrp="1"/>
          </p:cNvSpPr>
          <p:nvPr>
            <p:ph idx="1"/>
          </p:nvPr>
        </p:nvSpPr>
        <p:spPr>
          <a:xfrm>
            <a:off x="446314" y="902043"/>
            <a:ext cx="6923750" cy="5366022"/>
          </a:xfrm>
        </p:spPr>
        <p:txBody>
          <a:bodyPr vert="horz" lIns="91440" tIns="45720" rIns="91440" bIns="45720" numCol="1" rtlCol="0" anchor="t">
            <a:noAutofit/>
          </a:bodyPr>
          <a:lstStyle/>
          <a:p>
            <a:pPr marL="0" indent="0" fontAlgn="base">
              <a:lnSpc>
                <a:spcPct val="100000"/>
              </a:lnSpc>
              <a:spcAft>
                <a:spcPts val="600"/>
              </a:spcAft>
              <a:buNone/>
            </a:pPr>
            <a:r>
              <a:rPr lang="en-US" sz="1800" b="1">
                <a:solidFill>
                  <a:schemeClr val="accent6"/>
                </a:solidFill>
                <a:latin typeface="Calibri"/>
                <a:ea typeface="Calibri"/>
                <a:cs typeface="Calibri"/>
              </a:rPr>
              <a:t>In Partnership with Steinberg Hart</a:t>
            </a:r>
            <a:endParaRPr lang="en-US" sz="1800" b="1" i="0">
              <a:solidFill>
                <a:schemeClr val="accent6"/>
              </a:solidFill>
              <a:effectLst/>
              <a:latin typeface="Calibri"/>
              <a:ea typeface="Calibri"/>
              <a:cs typeface="Calibri"/>
            </a:endParaRPr>
          </a:p>
          <a:p>
            <a:pPr marL="0" indent="0" fontAlgn="base">
              <a:lnSpc>
                <a:spcPct val="100000"/>
              </a:lnSpc>
              <a:buNone/>
            </a:pPr>
            <a:r>
              <a:rPr lang="en-US" sz="1600" b="1" i="0">
                <a:solidFill>
                  <a:schemeClr val="accent2"/>
                </a:solidFill>
                <a:effectLst/>
                <a:latin typeface="Calibri"/>
                <a:ea typeface="Calibri"/>
                <a:cs typeface="Calibri"/>
              </a:rPr>
              <a:t>Strategic Priorities</a:t>
            </a:r>
            <a:endParaRPr lang="en-US" sz="1600" b="0" i="0">
              <a:solidFill>
                <a:schemeClr val="accent2"/>
              </a:solidFill>
              <a:effectLst/>
              <a:latin typeface="Calibri"/>
              <a:ea typeface="Calibri"/>
              <a:cs typeface="Calibri"/>
            </a:endParaRPr>
          </a:p>
          <a:p>
            <a:pPr fontAlgn="base">
              <a:lnSpc>
                <a:spcPct val="100000"/>
              </a:lnSpc>
              <a:spcBef>
                <a:spcPts val="400"/>
              </a:spcBef>
            </a:pPr>
            <a:r>
              <a:rPr lang="en-US" sz="1600" b="0" i="0">
                <a:effectLst/>
                <a:latin typeface="Calibri"/>
                <a:ea typeface="Calibri"/>
                <a:cs typeface="Calibri"/>
              </a:rPr>
              <a:t>Improving student success and retention, especially for first‑semester students. </a:t>
            </a:r>
          </a:p>
          <a:p>
            <a:pPr fontAlgn="base">
              <a:lnSpc>
                <a:spcPct val="100000"/>
              </a:lnSpc>
            </a:pPr>
            <a:r>
              <a:rPr lang="en-US" sz="1600" b="0" i="0">
                <a:effectLst/>
                <a:latin typeface="Calibri"/>
                <a:ea typeface="Calibri"/>
                <a:cs typeface="Calibri"/>
              </a:rPr>
              <a:t>Responding to evolving workforce and industry needs</a:t>
            </a:r>
            <a:r>
              <a:rPr lang="en-US" sz="1600">
                <a:latin typeface="Calibri"/>
                <a:ea typeface="Calibri"/>
                <a:cs typeface="Calibri"/>
              </a:rPr>
              <a:t>.</a:t>
            </a:r>
            <a:r>
              <a:rPr lang="en-US" sz="1600" b="0" i="0">
                <a:effectLst/>
                <a:latin typeface="Calibri"/>
                <a:ea typeface="Calibri"/>
                <a:cs typeface="Calibri"/>
              </a:rPr>
              <a:t> </a:t>
            </a:r>
          </a:p>
          <a:p>
            <a:pPr fontAlgn="base">
              <a:lnSpc>
                <a:spcPct val="100000"/>
              </a:lnSpc>
            </a:pPr>
            <a:r>
              <a:rPr lang="en-US" sz="1600">
                <a:latin typeface="Calibri"/>
                <a:ea typeface="Calibri"/>
                <a:cs typeface="Calibri"/>
              </a:rPr>
              <a:t>Creating</a:t>
            </a:r>
            <a:r>
              <a:rPr lang="en-US" sz="1600" b="0" i="0">
                <a:effectLst/>
                <a:latin typeface="Calibri"/>
                <a:ea typeface="Calibri"/>
                <a:cs typeface="Calibri"/>
              </a:rPr>
              <a:t> welcoming, accessible, and inclusive campuses. </a:t>
            </a:r>
          </a:p>
          <a:p>
            <a:pPr fontAlgn="base">
              <a:lnSpc>
                <a:spcPct val="100000"/>
              </a:lnSpc>
            </a:pPr>
            <a:r>
              <a:rPr lang="en-US" sz="1600" b="0" i="0">
                <a:effectLst/>
                <a:latin typeface="Calibri"/>
                <a:ea typeface="Calibri"/>
                <a:cs typeface="Calibri"/>
              </a:rPr>
              <a:t>Supporting our employees with environments that energize and empower. </a:t>
            </a:r>
          </a:p>
          <a:p>
            <a:pPr marL="0" indent="0" fontAlgn="base">
              <a:lnSpc>
                <a:spcPct val="100000"/>
              </a:lnSpc>
              <a:spcBef>
                <a:spcPts val="1600"/>
              </a:spcBef>
              <a:buNone/>
            </a:pPr>
            <a:r>
              <a:rPr lang="en-US" sz="1600" b="1">
                <a:solidFill>
                  <a:schemeClr val="accent2"/>
                </a:solidFill>
                <a:latin typeface="Calibri"/>
                <a:ea typeface="Calibri"/>
                <a:cs typeface="Calibri"/>
              </a:rPr>
              <a:t>Engagement and Next Steps </a:t>
            </a:r>
          </a:p>
          <a:p>
            <a:pPr fontAlgn="base">
              <a:lnSpc>
                <a:spcPct val="100000"/>
              </a:lnSpc>
              <a:spcBef>
                <a:spcPts val="400"/>
              </a:spcBef>
            </a:pPr>
            <a:r>
              <a:rPr lang="en-US" sz="1600">
                <a:latin typeface="Calibri"/>
                <a:ea typeface="Calibri"/>
                <a:cs typeface="Calibri"/>
              </a:rPr>
              <a:t>We’ll be engaging students, faculty, staff, and community partners through surveys, forums, and campus‑level discussions. </a:t>
            </a:r>
          </a:p>
          <a:p>
            <a:pPr fontAlgn="base">
              <a:lnSpc>
                <a:spcPct val="100000"/>
              </a:lnSpc>
            </a:pPr>
            <a:r>
              <a:rPr lang="en-US" sz="1600">
                <a:latin typeface="Calibri"/>
                <a:ea typeface="Calibri"/>
                <a:cs typeface="Calibri"/>
              </a:rPr>
              <a:t>Our immediate next steps include data collection and visioning sessions at each campus.  </a:t>
            </a:r>
          </a:p>
          <a:p>
            <a:pPr fontAlgn="base">
              <a:lnSpc>
                <a:spcPct val="100000"/>
              </a:lnSpc>
            </a:pPr>
            <a:r>
              <a:rPr lang="en-US" sz="1600">
                <a:latin typeface="Calibri"/>
                <a:ea typeface="Calibri"/>
                <a:cs typeface="Calibri"/>
              </a:rPr>
              <a:t>Your input is essential to make sure the plan reflects the real needs of our community.</a:t>
            </a:r>
          </a:p>
          <a:p>
            <a:pPr>
              <a:lnSpc>
                <a:spcPct val="100000"/>
              </a:lnSpc>
            </a:pPr>
            <a:r>
              <a:rPr lang="en-US" sz="1600" b="1">
                <a:latin typeface="Calibri"/>
                <a:ea typeface="Calibri"/>
                <a:cs typeface="Calibri"/>
              </a:rPr>
              <a:t>More information is coming within the next few weeks. </a:t>
            </a:r>
            <a:endParaRPr lang="en-US" b="1"/>
          </a:p>
        </p:txBody>
      </p:sp>
      <p:pic>
        <p:nvPicPr>
          <p:cNvPr id="6" name="Picture 5" descr="Centennial Campus.">
            <a:extLst>
              <a:ext uri="{FF2B5EF4-FFF2-40B4-BE49-F238E27FC236}">
                <a16:creationId xmlns:a16="http://schemas.microsoft.com/office/drawing/2014/main" id="{70A0D778-60F1-83EB-B735-C9596A177A8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7780894" y="0"/>
            <a:ext cx="4411106" cy="6268063"/>
          </a:xfrm>
          <a:prstGeom prst="rect">
            <a:avLst/>
          </a:prstGeom>
        </p:spPr>
      </p:pic>
      <p:sp>
        <p:nvSpPr>
          <p:cNvPr id="7" name="Rectangle 6">
            <a:extLst>
              <a:ext uri="{FF2B5EF4-FFF2-40B4-BE49-F238E27FC236}">
                <a16:creationId xmlns:a16="http://schemas.microsoft.com/office/drawing/2014/main" id="{0EEB1C3C-C658-D1AE-DCF1-A630FD8C3FA9}"/>
              </a:ext>
              <a:ext uri="{C183D7F6-B498-43B3-948B-1728B52AA6E4}">
                <adec:decorative xmlns:adec="http://schemas.microsoft.com/office/drawing/2017/decorative" val="1"/>
              </a:ext>
            </a:extLst>
          </p:cNvPr>
          <p:cNvSpPr/>
          <p:nvPr/>
        </p:nvSpPr>
        <p:spPr>
          <a:xfrm>
            <a:off x="7780894"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869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C1906-1989-38B3-9002-0505C48D880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FF8026FE-9D53-4204-363F-1498F596D0D3}"/>
              </a:ext>
            </a:extLst>
          </p:cNvPr>
          <p:cNvSpPr txBox="1">
            <a:spLocks noGrp="1"/>
          </p:cNvSpPr>
          <p:nvPr>
            <p:ph type="title"/>
          </p:nvPr>
        </p:nvSpPr>
        <p:spPr>
          <a:xfrm>
            <a:off x="471947" y="219617"/>
            <a:ext cx="10881853" cy="89224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a:solidFill>
                  <a:srgbClr val="DB4326"/>
                </a:solidFill>
                <a:latin typeface="Calibri" panose="020F0502020204030204" pitchFamily="34" charset="0"/>
                <a:cs typeface="Calibri" panose="020F0502020204030204" pitchFamily="34" charset="0"/>
              </a:rPr>
              <a:t>H.R. 1, The “Big Beautiful Bill” cont.</a:t>
            </a:r>
            <a:endPar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B1C65989-A5B8-B53A-B182-B29E661157AD}"/>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99411C72-FE35-AA41-D772-E44BBFD4E12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7" name="Content Placeholder 2">
            <a:extLst>
              <a:ext uri="{FF2B5EF4-FFF2-40B4-BE49-F238E27FC236}">
                <a16:creationId xmlns:a16="http://schemas.microsoft.com/office/drawing/2014/main" id="{99327F1C-7F0E-7786-4476-7F1CC596A257}"/>
              </a:ext>
            </a:extLst>
          </p:cNvPr>
          <p:cNvSpPr>
            <a:spLocks noGrp="1"/>
          </p:cNvSpPr>
          <p:nvPr>
            <p:ph idx="1"/>
          </p:nvPr>
        </p:nvSpPr>
        <p:spPr>
          <a:xfrm>
            <a:off x="471947" y="1114982"/>
            <a:ext cx="8179684" cy="5156863"/>
          </a:xfrm>
        </p:spPr>
        <p:txBody>
          <a:bodyPr vert="horz" lIns="91440" tIns="45720" rIns="91440" bIns="45720" numCol="1" rtlCol="0" anchor="t">
            <a:normAutofit/>
          </a:bodyPr>
          <a:lstStyle/>
          <a:p>
            <a:pPr marL="0" indent="0" algn="l" rtl="0" fontAlgn="base">
              <a:lnSpc>
                <a:spcPct val="120000"/>
              </a:lnSpc>
              <a:buNone/>
            </a:pPr>
            <a:r>
              <a:rPr lang="en-US" sz="1600" b="1" i="0">
                <a:solidFill>
                  <a:schemeClr val="accent6"/>
                </a:solidFill>
                <a:effectLst/>
                <a:latin typeface="Calibri"/>
                <a:ea typeface="Calibri"/>
                <a:cs typeface="Calibri"/>
              </a:rPr>
              <a:t>Areas we’re paying more attention to: </a:t>
            </a:r>
          </a:p>
          <a:p>
            <a:pPr fontAlgn="base">
              <a:lnSpc>
                <a:spcPct val="120000"/>
              </a:lnSpc>
            </a:pPr>
            <a:r>
              <a:rPr lang="en-US" sz="1300" b="1" i="0">
                <a:effectLst/>
                <a:latin typeface="Calibri"/>
                <a:ea typeface="Calibri"/>
                <a:cs typeface="Calibri"/>
              </a:rPr>
              <a:t>New Accountability Metric based on students’ earnings</a:t>
            </a:r>
            <a:r>
              <a:rPr lang="en-US" sz="1300" b="1">
                <a:latin typeface="Calibri"/>
                <a:ea typeface="Calibri"/>
                <a:cs typeface="Calibri"/>
              </a:rPr>
              <a:t>:</a:t>
            </a:r>
            <a:r>
              <a:rPr lang="en-US" sz="1300" b="1" i="0">
                <a:effectLst/>
                <a:latin typeface="Calibri"/>
                <a:ea typeface="Calibri"/>
                <a:cs typeface="Calibri"/>
              </a:rPr>
              <a:t> (Effective July 1, 2026</a:t>
            </a:r>
            <a:r>
              <a:rPr lang="en-US" sz="1300" b="1">
                <a:latin typeface="Calibri"/>
                <a:ea typeface="Calibri"/>
                <a:cs typeface="Calibri"/>
              </a:rPr>
              <a:t>)</a:t>
            </a:r>
            <a:r>
              <a:rPr lang="en-US" sz="1300" b="1" i="0">
                <a:effectLst/>
                <a:latin typeface="Calibri"/>
                <a:ea typeface="Calibri"/>
                <a:cs typeface="Calibri"/>
              </a:rPr>
              <a:t> </a:t>
            </a:r>
            <a:r>
              <a:rPr lang="en-US" sz="1300" i="0">
                <a:effectLst/>
                <a:latin typeface="Calibri"/>
                <a:ea typeface="Calibri"/>
                <a:cs typeface="Calibri"/>
              </a:rPr>
              <a:t>Prohibits the use of federal direct loans for programs categorized as “low-earning outcome undergraduate programs.”</a:t>
            </a:r>
            <a:r>
              <a:rPr lang="en-US" sz="1300">
                <a:latin typeface="Calibri"/>
                <a:ea typeface="Calibri"/>
                <a:cs typeface="Calibri"/>
              </a:rPr>
              <a:t> </a:t>
            </a:r>
            <a:r>
              <a:rPr lang="en-US" sz="1300" i="0">
                <a:effectLst/>
                <a:latin typeface="Calibri"/>
                <a:ea typeface="Calibri"/>
                <a:cs typeface="Calibri"/>
              </a:rPr>
              <a:t> </a:t>
            </a:r>
          </a:p>
          <a:p>
            <a:pPr fontAlgn="base">
              <a:lnSpc>
                <a:spcPct val="120000"/>
              </a:lnSpc>
            </a:pPr>
            <a:r>
              <a:rPr lang="en-US" sz="1300" b="1" i="0">
                <a:effectLst/>
                <a:latin typeface="Calibri"/>
                <a:ea typeface="Calibri"/>
                <a:cs typeface="Calibri"/>
              </a:rPr>
              <a:t>Parent PLUS Loan Caps</a:t>
            </a:r>
            <a:r>
              <a:rPr lang="en-US" sz="1300" b="1">
                <a:latin typeface="Calibri"/>
                <a:ea typeface="Calibri"/>
                <a:cs typeface="Calibri"/>
              </a:rPr>
              <a:t>:</a:t>
            </a:r>
            <a:r>
              <a:rPr lang="en-US" sz="1300" b="1" i="0">
                <a:effectLst/>
                <a:latin typeface="Calibri"/>
                <a:ea typeface="Calibri"/>
                <a:cs typeface="Calibri"/>
              </a:rPr>
              <a:t> (</a:t>
            </a:r>
            <a:r>
              <a:rPr lang="en-US" sz="1300" b="1">
                <a:latin typeface="Calibri"/>
                <a:ea typeface="Calibri"/>
                <a:cs typeface="Calibri"/>
              </a:rPr>
              <a:t>Effective</a:t>
            </a:r>
            <a:r>
              <a:rPr lang="en-US" sz="1300" b="1" i="0">
                <a:effectLst/>
                <a:latin typeface="Calibri"/>
                <a:ea typeface="Calibri"/>
                <a:cs typeface="Calibri"/>
              </a:rPr>
              <a:t> July 1, 2026</a:t>
            </a:r>
            <a:r>
              <a:rPr lang="en-US" sz="1300" b="1">
                <a:latin typeface="Calibri"/>
                <a:ea typeface="Calibri"/>
                <a:cs typeface="Calibri"/>
              </a:rPr>
              <a:t>)</a:t>
            </a:r>
            <a:r>
              <a:rPr lang="en-US" sz="1300" b="1" i="0">
                <a:effectLst/>
                <a:latin typeface="Calibri"/>
                <a:ea typeface="Calibri"/>
                <a:cs typeface="Calibri"/>
              </a:rPr>
              <a:t> </a:t>
            </a:r>
            <a:r>
              <a:rPr lang="en-US" sz="1300" i="0">
                <a:effectLst/>
                <a:latin typeface="Calibri"/>
                <a:ea typeface="Calibri"/>
                <a:cs typeface="Calibri"/>
              </a:rPr>
              <a:t>Annual limit set at $20,000 per student; lifetime cap of $65,000. May disproportionately affect high-cost four year institutions—but could increase community colleges’ appeal as a more affordable path to a bachelor’s degree. </a:t>
            </a:r>
          </a:p>
          <a:p>
            <a:pPr fontAlgn="base">
              <a:lnSpc>
                <a:spcPct val="120000"/>
              </a:lnSpc>
            </a:pPr>
            <a:r>
              <a:rPr lang="en-US" sz="1300" b="1" i="0">
                <a:effectLst/>
                <a:latin typeface="Calibri"/>
                <a:ea typeface="Calibri"/>
                <a:cs typeface="Calibri"/>
              </a:rPr>
              <a:t>Student Loan Program Changes</a:t>
            </a:r>
            <a:r>
              <a:rPr lang="en-US" sz="1300" b="1">
                <a:latin typeface="Calibri"/>
                <a:ea typeface="Calibri"/>
                <a:cs typeface="Calibri"/>
              </a:rPr>
              <a:t>:</a:t>
            </a:r>
            <a:r>
              <a:rPr lang="en-US" sz="1300" b="1" i="0">
                <a:effectLst/>
                <a:latin typeface="Calibri"/>
                <a:ea typeface="Calibri"/>
                <a:cs typeface="Calibri"/>
              </a:rPr>
              <a:t> (Effective July 1, 2026): </a:t>
            </a:r>
            <a:r>
              <a:rPr lang="en-US" sz="1300" i="0">
                <a:effectLst/>
                <a:latin typeface="Calibri"/>
                <a:ea typeface="Calibri"/>
                <a:cs typeface="Calibri"/>
              </a:rPr>
              <a:t>Modifies repayment structures and eligibility, which may affect student decision-making and access to federal borrowing. </a:t>
            </a:r>
          </a:p>
          <a:p>
            <a:pPr fontAlgn="base">
              <a:lnSpc>
                <a:spcPct val="120000"/>
              </a:lnSpc>
            </a:pPr>
            <a:r>
              <a:rPr lang="en-US" sz="1300" b="1" i="0">
                <a:effectLst/>
                <a:latin typeface="Calibri"/>
                <a:ea typeface="Calibri"/>
                <a:cs typeface="Calibri"/>
              </a:rPr>
              <a:t>Public Assistance Program Changes: </a:t>
            </a:r>
            <a:r>
              <a:rPr lang="en-US" sz="1300" i="0">
                <a:effectLst/>
                <a:latin typeface="Calibri"/>
                <a:ea typeface="Calibri"/>
                <a:cs typeface="Calibri"/>
              </a:rPr>
              <a:t>Adjustments to SNAP and Medicaid could harm students who rely on public support, potentially affecting retention and completion. New work requirements for Medicaid effective Jan 1, 2027. Federal cuts to SNAP and Medicaid effective Jan 1, 2028. </a:t>
            </a:r>
          </a:p>
          <a:p>
            <a:pPr>
              <a:lnSpc>
                <a:spcPct val="120000"/>
              </a:lnSpc>
            </a:pPr>
            <a:r>
              <a:rPr lang="en-US" sz="1300" b="1">
                <a:latin typeface="Calibri"/>
                <a:ea typeface="Calibri"/>
                <a:cs typeface="Calibri"/>
              </a:rPr>
              <a:t>Loan Caps: (No effective date mentioned) New requirement for colleges to prorate loan caps to the number of credit hours enrolled. </a:t>
            </a:r>
            <a:endParaRPr lang="en-US" sz="1300">
              <a:latin typeface="Calibri"/>
              <a:ea typeface="Calibri"/>
              <a:cs typeface="Calibri"/>
            </a:endParaRPr>
          </a:p>
        </p:txBody>
      </p:sp>
      <p:pic>
        <p:nvPicPr>
          <p:cNvPr id="21" name="Picture 20" descr="A stack of money and the American Flag.">
            <a:extLst>
              <a:ext uri="{FF2B5EF4-FFF2-40B4-BE49-F238E27FC236}">
                <a16:creationId xmlns:a16="http://schemas.microsoft.com/office/drawing/2014/main" id="{CE471CBE-2254-A962-4CAB-991FD37AFEA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247004" y="1"/>
            <a:ext cx="2944996" cy="6271844"/>
          </a:xfrm>
          <a:prstGeom prst="rect">
            <a:avLst/>
          </a:prstGeom>
        </p:spPr>
      </p:pic>
      <p:sp>
        <p:nvSpPr>
          <p:cNvPr id="19" name="Rectangle 18">
            <a:extLst>
              <a:ext uri="{FF2B5EF4-FFF2-40B4-BE49-F238E27FC236}">
                <a16:creationId xmlns:a16="http://schemas.microsoft.com/office/drawing/2014/main" id="{8AB76B9A-2142-8D9D-A116-9809C2595338}"/>
              </a:ext>
              <a:ext uri="{C183D7F6-B498-43B3-948B-1728B52AA6E4}">
                <adec:decorative xmlns:adec="http://schemas.microsoft.com/office/drawing/2017/decorative" val="1"/>
              </a:ext>
            </a:extLst>
          </p:cNvPr>
          <p:cNvSpPr/>
          <p:nvPr/>
        </p:nvSpPr>
        <p:spPr>
          <a:xfrm>
            <a:off x="9099520" y="0"/>
            <a:ext cx="147484" cy="62718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785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5802C-98F8-8AF7-F12E-ECD7BBAAF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9D925-1CC9-9115-B591-BA749869A9D0}"/>
              </a:ext>
            </a:extLst>
          </p:cNvPr>
          <p:cNvSpPr>
            <a:spLocks noGrp="1"/>
          </p:cNvSpPr>
          <p:nvPr>
            <p:ph type="title"/>
          </p:nvPr>
        </p:nvSpPr>
        <p:spPr>
          <a:xfrm>
            <a:off x="446313" y="228600"/>
            <a:ext cx="11745687" cy="1181245"/>
          </a:xfrm>
        </p:spPr>
        <p:txBody>
          <a:bodyPr/>
          <a:lstStyle/>
          <a:p>
            <a:r>
              <a:rPr lang="en-US"/>
              <a:t>Rampart Transportation Improvements</a:t>
            </a:r>
          </a:p>
        </p:txBody>
      </p:sp>
      <p:pic>
        <p:nvPicPr>
          <p:cNvPr id="5" name="Picture 4" descr="Traffic redesign intersection proposal.">
            <a:extLst>
              <a:ext uri="{FF2B5EF4-FFF2-40B4-BE49-F238E27FC236}">
                <a16:creationId xmlns:a16="http://schemas.microsoft.com/office/drawing/2014/main" id="{F8AE85BC-EB7B-37A7-32B6-64471CBFCB2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46313" y="1663701"/>
            <a:ext cx="5216017" cy="3441700"/>
          </a:xfrm>
          <a:prstGeom prst="rect">
            <a:avLst/>
          </a:prstGeom>
        </p:spPr>
      </p:pic>
      <p:sp>
        <p:nvSpPr>
          <p:cNvPr id="4" name="Content Placeholder 2">
            <a:extLst>
              <a:ext uri="{FF2B5EF4-FFF2-40B4-BE49-F238E27FC236}">
                <a16:creationId xmlns:a16="http://schemas.microsoft.com/office/drawing/2014/main" id="{142C61B4-590A-1028-D215-108305899287}"/>
              </a:ext>
            </a:extLst>
          </p:cNvPr>
          <p:cNvSpPr txBox="1">
            <a:spLocks/>
          </p:cNvSpPr>
          <p:nvPr/>
        </p:nvSpPr>
        <p:spPr>
          <a:xfrm>
            <a:off x="6096000" y="1663701"/>
            <a:ext cx="5649687" cy="4604364"/>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lnSpc>
                <a:spcPct val="100000"/>
              </a:lnSpc>
              <a:buNone/>
            </a:pPr>
            <a:r>
              <a:rPr lang="en-US" sz="1800" b="1" i="0">
                <a:solidFill>
                  <a:schemeClr val="accent6"/>
                </a:solidFill>
                <a:effectLst/>
                <a:latin typeface="Calibri" panose="020F0502020204030204" pitchFamily="34" charset="0"/>
              </a:rPr>
              <a:t>Working with Mountain Metro and City Traffic Engineering Team for these improvements: </a:t>
            </a:r>
          </a:p>
          <a:p>
            <a:pPr lvl="1" fontAlgn="base">
              <a:lnSpc>
                <a:spcPct val="100000"/>
              </a:lnSpc>
            </a:pPr>
            <a:r>
              <a:rPr lang="en-US" sz="1800">
                <a:latin typeface="Calibri" panose="020F0502020204030204" pitchFamily="34" charset="0"/>
              </a:rPr>
              <a:t>creating a public transit mobility hub at Rampart Range Campus </a:t>
            </a:r>
          </a:p>
          <a:p>
            <a:pPr lvl="1" fontAlgn="base">
              <a:lnSpc>
                <a:spcPct val="100000"/>
              </a:lnSpc>
            </a:pPr>
            <a:r>
              <a:rPr lang="en-US" sz="1800">
                <a:latin typeface="Calibri" panose="020F0502020204030204" pitchFamily="34" charset="0"/>
              </a:rPr>
              <a:t>bus service between Rampart and CHES </a:t>
            </a:r>
          </a:p>
          <a:p>
            <a:pPr lvl="1" fontAlgn="base">
              <a:lnSpc>
                <a:spcPct val="100000"/>
              </a:lnSpc>
            </a:pPr>
            <a:r>
              <a:rPr lang="en-US" sz="1800">
                <a:latin typeface="Calibri" panose="020F0502020204030204" pitchFamily="34" charset="0"/>
              </a:rPr>
              <a:t>bus service between all of our campuses </a:t>
            </a:r>
          </a:p>
          <a:p>
            <a:pPr lvl="1" fontAlgn="base">
              <a:lnSpc>
                <a:spcPct val="100000"/>
              </a:lnSpc>
            </a:pPr>
            <a:r>
              <a:rPr lang="en-US" sz="1800">
                <a:latin typeface="Calibri" panose="020F0502020204030204" pitchFamily="34" charset="0"/>
              </a:rPr>
              <a:t>construction of the new intersection to facilitate easier entrance/exit to Rampart Range Campus from </a:t>
            </a:r>
            <a:r>
              <a:rPr lang="en-US" sz="1800" err="1">
                <a:latin typeface="Calibri" panose="020F0502020204030204" pitchFamily="34" charset="0"/>
              </a:rPr>
              <a:t>Interquest</a:t>
            </a:r>
            <a:r>
              <a:rPr lang="en-US" sz="1800">
                <a:latin typeface="Calibri" panose="020F0502020204030204" pitchFamily="34" charset="0"/>
              </a:rPr>
              <a:t> Pkwy. </a:t>
            </a:r>
          </a:p>
          <a:p>
            <a:pPr lvl="1" fontAlgn="base">
              <a:lnSpc>
                <a:spcPct val="100000"/>
              </a:lnSpc>
            </a:pPr>
            <a:endParaRPr lang="en-US" sz="1800" b="0" i="0">
              <a:effectLst/>
              <a:latin typeface="Calibri" panose="020F0502020204030204" pitchFamily="34" charset="0"/>
            </a:endParaRPr>
          </a:p>
          <a:p>
            <a:pPr marL="457200" lvl="1" indent="0" fontAlgn="base">
              <a:lnSpc>
                <a:spcPct val="100000"/>
              </a:lnSpc>
              <a:buNone/>
            </a:pPr>
            <a:r>
              <a:rPr lang="en-US" sz="1800" b="1" i="1">
                <a:effectLst/>
                <a:latin typeface="Calibri" panose="020F0502020204030204" pitchFamily="34" charset="0"/>
              </a:rPr>
              <a:t>Town Hall at Rampart October 22. </a:t>
            </a:r>
          </a:p>
        </p:txBody>
      </p:sp>
    </p:spTree>
    <p:extLst>
      <p:ext uri="{BB962C8B-B14F-4D97-AF65-F5344CB8AC3E}">
        <p14:creationId xmlns:p14="http://schemas.microsoft.com/office/powerpoint/2010/main" val="17462854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A8CE-153E-13A3-A38F-0BBA6C51D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02A8A-3799-0A9D-818B-72E1E40054B4}"/>
              </a:ext>
            </a:extLst>
          </p:cNvPr>
          <p:cNvSpPr>
            <a:spLocks noGrp="1"/>
          </p:cNvSpPr>
          <p:nvPr>
            <p:ph type="title"/>
          </p:nvPr>
        </p:nvSpPr>
        <p:spPr>
          <a:xfrm>
            <a:off x="446314" y="228601"/>
            <a:ext cx="10907486" cy="957942"/>
          </a:xfrm>
        </p:spPr>
        <p:txBody>
          <a:bodyPr/>
          <a:lstStyle/>
          <a:p>
            <a:r>
              <a:rPr lang="en-US"/>
              <a:t>Other Improvements</a:t>
            </a:r>
          </a:p>
        </p:txBody>
      </p:sp>
      <p:sp>
        <p:nvSpPr>
          <p:cNvPr id="4" name="Content Placeholder 2">
            <a:extLst>
              <a:ext uri="{FF2B5EF4-FFF2-40B4-BE49-F238E27FC236}">
                <a16:creationId xmlns:a16="http://schemas.microsoft.com/office/drawing/2014/main" id="{631AFE3B-9221-DDD6-8F38-CD8AE7C73AEC}"/>
              </a:ext>
            </a:extLst>
          </p:cNvPr>
          <p:cNvSpPr txBox="1">
            <a:spLocks/>
          </p:cNvSpPr>
          <p:nvPr/>
        </p:nvSpPr>
        <p:spPr>
          <a:xfrm>
            <a:off x="446313" y="1186543"/>
            <a:ext cx="6854139" cy="4876800"/>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1">
                <a:solidFill>
                  <a:schemeClr val="accent6"/>
                </a:solidFill>
                <a:latin typeface="Calibri"/>
                <a:ea typeface="Calibri"/>
                <a:cs typeface="Calibri"/>
              </a:rPr>
              <a:t>Paving</a:t>
            </a:r>
            <a:endParaRPr lang="en-US" sz="1800">
              <a:solidFill>
                <a:schemeClr val="accent6"/>
              </a:solidFill>
              <a:latin typeface="Calibri"/>
              <a:ea typeface="Calibri"/>
              <a:cs typeface="Calibri"/>
            </a:endParaRPr>
          </a:p>
          <a:p>
            <a:pPr fontAlgn="base"/>
            <a:r>
              <a:rPr lang="en-US" sz="1800">
                <a:latin typeface="Calibri"/>
                <a:ea typeface="Calibri"/>
                <a:cs typeface="Calibri"/>
              </a:rPr>
              <a:t>The work is weather dependent and can only occur during the warmer months. </a:t>
            </a:r>
          </a:p>
          <a:p>
            <a:pPr fontAlgn="base"/>
            <a:r>
              <a:rPr lang="en-US" sz="1800">
                <a:latin typeface="Calibri"/>
                <a:ea typeface="Calibri"/>
                <a:cs typeface="Calibri"/>
              </a:rPr>
              <a:t>The type of work depends on the severity of the damage, and </a:t>
            </a:r>
            <a:br>
              <a:rPr lang="en-US" sz="1800">
                <a:latin typeface="Calibri"/>
                <a:ea typeface="Calibri"/>
                <a:cs typeface="Calibri"/>
              </a:rPr>
            </a:br>
            <a:r>
              <a:rPr lang="en-US" sz="1800">
                <a:latin typeface="Calibri"/>
                <a:ea typeface="Calibri"/>
                <a:cs typeface="Calibri"/>
              </a:rPr>
              <a:t>can range from crack sealing and patching to full reconstruction </a:t>
            </a:r>
            <a:br>
              <a:rPr lang="en-US" sz="1800">
                <a:latin typeface="Calibri"/>
                <a:ea typeface="Calibri"/>
                <a:cs typeface="Calibri"/>
              </a:rPr>
            </a:br>
            <a:r>
              <a:rPr lang="en-US" sz="1800">
                <a:latin typeface="Calibri"/>
                <a:ea typeface="Calibri"/>
                <a:cs typeface="Calibri"/>
              </a:rPr>
              <a:t>of the pavement. </a:t>
            </a:r>
          </a:p>
          <a:p>
            <a:pPr fontAlgn="base"/>
            <a:r>
              <a:rPr lang="en-US" sz="1800" b="1">
                <a:latin typeface="Calibri"/>
                <a:ea typeface="Calibri"/>
                <a:cs typeface="Calibri"/>
              </a:rPr>
              <a:t>PPSC’s 2025 paving projects include: </a:t>
            </a:r>
          </a:p>
          <a:p>
            <a:pPr lvl="1" fontAlgn="base"/>
            <a:r>
              <a:rPr lang="en-US" sz="1800">
                <a:latin typeface="Calibri"/>
                <a:ea typeface="Calibri"/>
                <a:cs typeface="Calibri"/>
              </a:rPr>
              <a:t>Parking lot behind Studio West - COMPLETE</a:t>
            </a:r>
            <a:endParaRPr lang="en-US" sz="1800">
              <a:latin typeface="Calibri" panose="020F0502020204030204" pitchFamily="34" charset="0"/>
              <a:ea typeface="Calibri"/>
              <a:cs typeface="Calibri"/>
            </a:endParaRPr>
          </a:p>
          <a:p>
            <a:pPr lvl="1" fontAlgn="base"/>
            <a:r>
              <a:rPr lang="en-US" sz="1800">
                <a:latin typeface="Calibri"/>
                <a:ea typeface="Calibri"/>
                <a:cs typeface="Calibri"/>
              </a:rPr>
              <a:t>Upper C Lot at Centennial </a:t>
            </a:r>
          </a:p>
          <a:p>
            <a:pPr lvl="1" fontAlgn="base"/>
            <a:r>
              <a:rPr lang="en-US" sz="1800">
                <a:latin typeface="Calibri"/>
                <a:ea typeface="Calibri"/>
                <a:cs typeface="Calibri"/>
              </a:rPr>
              <a:t>Service Road improvements at Centennial </a:t>
            </a:r>
          </a:p>
          <a:p>
            <a:pPr lvl="1" fontAlgn="base"/>
            <a:r>
              <a:rPr lang="en-US" sz="1800">
                <a:latin typeface="Calibri"/>
                <a:ea typeface="Calibri"/>
                <a:cs typeface="Calibri"/>
              </a:rPr>
              <a:t>Between the stair wells on the north side of Centennial, </a:t>
            </a:r>
            <a:br>
              <a:rPr lang="en-US" sz="1800">
                <a:latin typeface="Calibri"/>
                <a:ea typeface="Calibri"/>
                <a:cs typeface="Calibri"/>
              </a:rPr>
            </a:br>
            <a:r>
              <a:rPr lang="en-US" sz="1800">
                <a:latin typeface="Calibri"/>
                <a:ea typeface="Calibri"/>
                <a:cs typeface="Calibri"/>
              </a:rPr>
              <a:t>near the drop-off area </a:t>
            </a:r>
          </a:p>
          <a:p>
            <a:pPr fontAlgn="base"/>
            <a:r>
              <a:rPr lang="en-US" sz="1800">
                <a:latin typeface="Calibri"/>
                <a:ea typeface="Calibri"/>
                <a:cs typeface="Calibri"/>
              </a:rPr>
              <a:t>2026 paving project will focus on Rampart Range Campus </a:t>
            </a:r>
            <a:br>
              <a:rPr lang="en-US" sz="1800">
                <a:latin typeface="Calibri"/>
                <a:ea typeface="Calibri"/>
                <a:cs typeface="Calibri"/>
              </a:rPr>
            </a:br>
            <a:r>
              <a:rPr lang="en-US" sz="1800">
                <a:latin typeface="Calibri"/>
                <a:ea typeface="Calibri"/>
                <a:cs typeface="Calibri"/>
              </a:rPr>
              <a:t>parking lots. </a:t>
            </a:r>
          </a:p>
        </p:txBody>
      </p:sp>
      <p:pic>
        <p:nvPicPr>
          <p:cNvPr id="8" name="Picture 7" descr="Newly paved lot behind Studio West at the PPSC Downtown Campus.">
            <a:extLst>
              <a:ext uri="{FF2B5EF4-FFF2-40B4-BE49-F238E27FC236}">
                <a16:creationId xmlns:a16="http://schemas.microsoft.com/office/drawing/2014/main" id="{6F6C5198-CCD3-FD6E-7C97-ADBC471637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80894" y="0"/>
            <a:ext cx="4411106" cy="6273800"/>
          </a:xfrm>
          <a:prstGeom prst="rect">
            <a:avLst/>
          </a:prstGeom>
        </p:spPr>
      </p:pic>
      <p:sp>
        <p:nvSpPr>
          <p:cNvPr id="5" name="Rectangle 4">
            <a:extLst>
              <a:ext uri="{FF2B5EF4-FFF2-40B4-BE49-F238E27FC236}">
                <a16:creationId xmlns:a16="http://schemas.microsoft.com/office/drawing/2014/main" id="{27B3E013-FB57-C15C-7112-AE9CBB64716D}"/>
              </a:ext>
              <a:ext uri="{C183D7F6-B498-43B3-948B-1728B52AA6E4}">
                <adec:decorative xmlns:adec="http://schemas.microsoft.com/office/drawing/2017/decorative" val="1"/>
              </a:ext>
            </a:extLst>
          </p:cNvPr>
          <p:cNvSpPr/>
          <p:nvPr/>
        </p:nvSpPr>
        <p:spPr>
          <a:xfrm>
            <a:off x="7780894"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6126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606812" y="543440"/>
            <a:ext cx="10515600" cy="9092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a:ln>
                  <a:noFill/>
                </a:ln>
                <a:solidFill>
                  <a:srgbClr val="DB4326"/>
                </a:solidFill>
                <a:effectLst/>
                <a:uLnTx/>
                <a:uFillTx/>
                <a:latin typeface="Calibri" panose="020F0502020204030204" pitchFamily="34" charset="0"/>
                <a:ea typeface="+mj-ea"/>
                <a:cs typeface="+mj-cs"/>
              </a:rPr>
              <a:t>Wayfinding</a:t>
            </a:r>
            <a:endParaRPr kumimoji="0" lang="en-US" sz="4400" b="0" i="0" u="none" strike="noStrike" kern="1200" cap="none" spc="0" normalizeH="0" baseline="0" noProof="0">
              <a:ln>
                <a:noFill/>
              </a:ln>
              <a:solidFill>
                <a:srgbClr val="DB4326"/>
              </a:solidFill>
              <a:effectLst/>
              <a:uLnTx/>
              <a:uFillTx/>
              <a:latin typeface="+mj-lt"/>
              <a:ea typeface="+mj-ea"/>
              <a:cs typeface="+mj-cs"/>
            </a:endParaRPr>
          </a:p>
        </p:txBody>
      </p:sp>
      <p:sp>
        <p:nvSpPr>
          <p:cNvPr id="6" name="TextBox 5">
            <a:extLst>
              <a:ext uri="{FF2B5EF4-FFF2-40B4-BE49-F238E27FC236}">
                <a16:creationId xmlns:a16="http://schemas.microsoft.com/office/drawing/2014/main" id="{6C7AECC1-4860-0B65-19ED-5AEC999E1884}"/>
              </a:ext>
            </a:extLst>
          </p:cNvPr>
          <p:cNvSpPr txBox="1"/>
          <p:nvPr/>
        </p:nvSpPr>
        <p:spPr>
          <a:xfrm>
            <a:off x="606813" y="2254319"/>
            <a:ext cx="5057388" cy="1774845"/>
          </a:xfrm>
          <a:prstGeom prst="rect">
            <a:avLst/>
          </a:prstGeom>
          <a:noFill/>
        </p:spPr>
        <p:txBody>
          <a:bodyPr wrap="square" lIns="91440" tIns="45720" rIns="91440" bIns="45720" rtlCol="0" anchor="t">
            <a:spAutoFit/>
          </a:bodyPr>
          <a:lstStyle/>
          <a:p>
            <a:pPr marL="342900" indent="-342900">
              <a:spcAft>
                <a:spcPts val="1600"/>
              </a:spcAft>
              <a:buFont typeface="Arial"/>
              <a:buChar char="•"/>
            </a:pPr>
            <a:r>
              <a:rPr lang="en-US" sz="2400" b="1">
                <a:latin typeface="Calibri"/>
                <a:cs typeface="Calibri"/>
              </a:rPr>
              <a:t>Phase 1 </a:t>
            </a:r>
            <a:r>
              <a:rPr lang="en-US" sz="2400">
                <a:latin typeface="Calibri"/>
                <a:cs typeface="Calibri"/>
              </a:rPr>
              <a:t>Interior &amp; Exterior Installation finishes this fall. </a:t>
            </a:r>
          </a:p>
          <a:p>
            <a:pPr marL="342900" indent="-342900">
              <a:spcAft>
                <a:spcPts val="1600"/>
              </a:spcAft>
              <a:buFont typeface="Arial"/>
              <a:buChar char="•"/>
            </a:pPr>
            <a:r>
              <a:rPr lang="en-US" sz="2400" b="1">
                <a:latin typeface="Calibri"/>
                <a:cs typeface="Calibri"/>
              </a:rPr>
              <a:t>Phase 2 </a:t>
            </a:r>
            <a:r>
              <a:rPr lang="en-US" sz="2400">
                <a:latin typeface="Calibri"/>
                <a:cs typeface="Calibri"/>
              </a:rPr>
              <a:t> We'll send out a request form for additional signs this fall.  </a:t>
            </a:r>
            <a:endParaRPr lang="en-US" sz="2400">
              <a:ea typeface="Calibri"/>
              <a:cs typeface="Calibri"/>
            </a:endParaRPr>
          </a:p>
        </p:txBody>
      </p:sp>
      <p:pic>
        <p:nvPicPr>
          <p:cNvPr id="5" name="Picture 4" descr="New PPSC signage.">
            <a:extLst>
              <a:ext uri="{FF2B5EF4-FFF2-40B4-BE49-F238E27FC236}">
                <a16:creationId xmlns:a16="http://schemas.microsoft.com/office/drawing/2014/main" id="{CDC33145-4411-BE28-5C3C-77657ACB472E}"/>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6096000" y="623175"/>
            <a:ext cx="4365048" cy="4140200"/>
          </a:xfrm>
          <a:prstGeom prst="rect">
            <a:avLst/>
          </a:prstGeom>
        </p:spPr>
      </p:pic>
      <p:pic>
        <p:nvPicPr>
          <p:cNvPr id="8" name="Picture 7" descr="New PPSC signage.">
            <a:extLst>
              <a:ext uri="{FF2B5EF4-FFF2-40B4-BE49-F238E27FC236}">
                <a16:creationId xmlns:a16="http://schemas.microsoft.com/office/drawing/2014/main" id="{71D8BE87-B9E0-3B87-9835-259DCF43686E}"/>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8242300" y="3285227"/>
            <a:ext cx="3540624" cy="2661254"/>
          </a:xfrm>
          <a:prstGeom prst="rect">
            <a:avLst/>
          </a:prstGeom>
          <a:solidFill>
            <a:srgbClr val="FFFFFF">
              <a:shade val="85000"/>
            </a:srgbClr>
          </a:solidFill>
          <a:ln w="88900" cap="sq">
            <a:solidFill>
              <a:srgbClr val="FFFFFF"/>
            </a:solidFill>
            <a:miter lim="800000"/>
          </a:ln>
          <a:effectLst/>
          <a:scene3d>
            <a:camera prst="orthographicFront"/>
            <a:lightRig rig="twoPt" dir="t">
              <a:rot lat="0" lon="0" rev="7200000"/>
            </a:lightRig>
          </a:scene3d>
          <a:sp3d>
            <a:bevelT w="0" h="12700"/>
            <a:contourClr>
              <a:srgbClr val="FFFFFF"/>
            </a:contourClr>
          </a:sp3d>
        </p:spPr>
      </p:pic>
    </p:spTree>
    <p:extLst>
      <p:ext uri="{BB962C8B-B14F-4D97-AF65-F5344CB8AC3E}">
        <p14:creationId xmlns:p14="http://schemas.microsoft.com/office/powerpoint/2010/main" val="21051788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a:t>Kudos</a:t>
            </a:r>
          </a:p>
        </p:txBody>
      </p:sp>
      <p:pic>
        <p:nvPicPr>
          <p:cNvPr id="6" name="Graphic 5">
            <a:extLst>
              <a:ext uri="{FF2B5EF4-FFF2-40B4-BE49-F238E27FC236}">
                <a16:creationId xmlns:a16="http://schemas.microsoft.com/office/drawing/2014/main" id="{D1A3C649-CA31-9EA4-6230-05B9FBFCC2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618" y="2006316"/>
            <a:ext cx="1270379" cy="1270379"/>
          </a:xfrm>
          <a:prstGeom prst="rect">
            <a:avLst/>
          </a:prstGeom>
        </p:spPr>
      </p:pic>
    </p:spTree>
    <p:extLst>
      <p:ext uri="{BB962C8B-B14F-4D97-AF65-F5344CB8AC3E}">
        <p14:creationId xmlns:p14="http://schemas.microsoft.com/office/powerpoint/2010/main" val="18736776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8FA8-9AF3-1DE0-9711-AF978201BA47}"/>
            </a:ext>
          </a:extLst>
        </p:cNvPr>
        <p:cNvGrpSpPr/>
        <p:nvPr/>
      </p:nvGrpSpPr>
      <p:grpSpPr>
        <a:xfrm>
          <a:off x="0" y="0"/>
          <a:ext cx="0" cy="0"/>
          <a:chOff x="0" y="0"/>
          <a:chExt cx="0" cy="0"/>
        </a:xfrm>
      </p:grpSpPr>
      <p:sp>
        <p:nvSpPr>
          <p:cNvPr id="6" name="Title 3">
            <a:extLst>
              <a:ext uri="{FF2B5EF4-FFF2-40B4-BE49-F238E27FC236}">
                <a16:creationId xmlns:a16="http://schemas.microsoft.com/office/drawing/2014/main" id="{AB6EC14D-81D3-DBFE-CAEF-413C26969390}"/>
              </a:ext>
            </a:extLst>
          </p:cNvPr>
          <p:cNvSpPr txBox="1">
            <a:spLocks noGrp="1"/>
          </p:cNvSpPr>
          <p:nvPr>
            <p:ph type="title" idx="4294967295"/>
          </p:nvPr>
        </p:nvSpPr>
        <p:spPr>
          <a:xfrm>
            <a:off x="498269" y="219919"/>
            <a:ext cx="11604832" cy="1042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ea typeface="+mj-ea"/>
                <a:cs typeface="+mj-cs"/>
              </a:rPr>
              <a:t>Kudos – page 1</a:t>
            </a:r>
          </a:p>
        </p:txBody>
      </p:sp>
      <p:pic>
        <p:nvPicPr>
          <p:cNvPr id="8" name="Picture 7" descr="Insight into Academia logo.">
            <a:extLst>
              <a:ext uri="{FF2B5EF4-FFF2-40B4-BE49-F238E27FC236}">
                <a16:creationId xmlns:a16="http://schemas.microsoft.com/office/drawing/2014/main" id="{7C1D0DA4-E02E-F1BC-00F5-CE9B9BAEF24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0570" y="1496553"/>
            <a:ext cx="3815547" cy="1922081"/>
          </a:xfrm>
          <a:prstGeom prst="rect">
            <a:avLst/>
          </a:prstGeom>
        </p:spPr>
      </p:pic>
      <p:pic>
        <p:nvPicPr>
          <p:cNvPr id="4" name="Picture 3" descr="Best for Vets award.">
            <a:extLst>
              <a:ext uri="{FF2B5EF4-FFF2-40B4-BE49-F238E27FC236}">
                <a16:creationId xmlns:a16="http://schemas.microsoft.com/office/drawing/2014/main" id="{4BACC8AF-C047-3B5C-6A0D-E4B5A54383B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6210" y="3652444"/>
            <a:ext cx="2144266" cy="2144266"/>
          </a:xfrm>
          <a:prstGeom prst="rect">
            <a:avLst/>
          </a:prstGeom>
        </p:spPr>
      </p:pic>
      <p:sp>
        <p:nvSpPr>
          <p:cNvPr id="5" name="TextBox 4">
            <a:extLst>
              <a:ext uri="{FF2B5EF4-FFF2-40B4-BE49-F238E27FC236}">
                <a16:creationId xmlns:a16="http://schemas.microsoft.com/office/drawing/2014/main" id="{531F14D9-5F8B-17BA-E313-EB6BFE970C0D}"/>
              </a:ext>
            </a:extLst>
          </p:cNvPr>
          <p:cNvSpPr txBox="1"/>
          <p:nvPr/>
        </p:nvSpPr>
        <p:spPr>
          <a:xfrm>
            <a:off x="4905487" y="1042988"/>
            <a:ext cx="6788244" cy="5218915"/>
          </a:xfrm>
          <a:prstGeom prst="rect">
            <a:avLst/>
          </a:prstGeom>
          <a:noFill/>
        </p:spPr>
        <p:txBody>
          <a:bodyPr wrap="square" lIns="91440" tIns="45720" rIns="91440" bIns="45720" rtlCol="0" anchor="ctr">
            <a:noAutofit/>
          </a:bodyPr>
          <a:lstStyle/>
          <a:p>
            <a:pPr marL="285750" indent="-285750">
              <a:spcAft>
                <a:spcPts val="600"/>
              </a:spcAft>
              <a:buFont typeface="Arial" panose="020B0604020202020204" pitchFamily="34" charset="0"/>
              <a:buChar char="•"/>
            </a:pPr>
            <a:r>
              <a:rPr lang="en-US" sz="1600">
                <a:ea typeface="+mn-lt"/>
                <a:cs typeface="+mn-lt"/>
              </a:rPr>
              <a:t>For our outstanding commitment to fostering emotional wellness and belonging across campus, PPSC has been recognized by</a:t>
            </a:r>
            <a:r>
              <a:rPr lang="en-US" sz="1600" i="1">
                <a:ea typeface="+mn-lt"/>
                <a:cs typeface="+mn-lt"/>
              </a:rPr>
              <a:t> Insight Into Academia</a:t>
            </a:r>
            <a:r>
              <a:rPr lang="en-US" sz="1600">
                <a:ea typeface="+mn-lt"/>
                <a:cs typeface="+mn-lt"/>
              </a:rPr>
              <a:t> with:</a:t>
            </a:r>
            <a:endParaRPr lang="en-US">
              <a:ea typeface="+mn-lt"/>
              <a:cs typeface="+mn-lt"/>
            </a:endParaRPr>
          </a:p>
          <a:p>
            <a:pPr marL="742950" lvl="1" indent="-285750">
              <a:spcAft>
                <a:spcPts val="600"/>
              </a:spcAft>
              <a:buFont typeface="Arial" panose="020B0604020202020204" pitchFamily="34" charset="0"/>
              <a:buChar char="•"/>
            </a:pPr>
            <a:r>
              <a:rPr lang="en-US" sz="1600" b="1">
                <a:ea typeface="+mn-lt"/>
                <a:cs typeface="+mn-lt"/>
              </a:rPr>
              <a:t>2025 Higher Education Excellence and Distinction (HEED) Award  </a:t>
            </a:r>
            <a:endParaRPr lang="en-US" b="1">
              <a:ea typeface="+mn-lt"/>
              <a:cs typeface="+mn-lt"/>
            </a:endParaRPr>
          </a:p>
          <a:p>
            <a:pPr marL="742950" lvl="1" indent="-285750">
              <a:spcAft>
                <a:spcPts val="600"/>
              </a:spcAft>
              <a:buFont typeface="Arial" panose="020B0604020202020204" pitchFamily="34" charset="0"/>
              <a:buChar char="•"/>
            </a:pPr>
            <a:r>
              <a:rPr lang="en-US" sz="1600" b="1">
                <a:ea typeface="+mn-lt"/>
                <a:cs typeface="+mn-lt"/>
              </a:rPr>
              <a:t>2025 Excellence in Mental Health and Well-being Award</a:t>
            </a:r>
            <a:endParaRPr lang="en-US" b="1">
              <a:ea typeface="+mn-lt"/>
              <a:cs typeface="+mn-lt"/>
            </a:endParaRPr>
          </a:p>
          <a:p>
            <a:pPr marL="285750" indent="-285750">
              <a:spcAft>
                <a:spcPts val="600"/>
              </a:spcAft>
              <a:buFont typeface="Arial" panose="020B0604020202020204" pitchFamily="34" charset="0"/>
              <a:buChar char="•"/>
            </a:pPr>
            <a:r>
              <a:rPr lang="en-US" sz="1600">
                <a:ea typeface="+mn-lt"/>
                <a:cs typeface="+mn-lt"/>
              </a:rPr>
              <a:t>PPSC has again earned the </a:t>
            </a:r>
            <a:r>
              <a:rPr lang="en-US" sz="1600" b="1">
                <a:ea typeface="+mn-lt"/>
                <a:cs typeface="+mn-lt"/>
              </a:rPr>
              <a:t>Gold designation in Military Times’ 2024 </a:t>
            </a:r>
            <a:br>
              <a:rPr lang="en-US" sz="1600" b="1">
                <a:ea typeface="+mn-lt"/>
                <a:cs typeface="+mn-lt"/>
              </a:rPr>
            </a:br>
            <a:r>
              <a:rPr lang="en-US" sz="1600" b="1">
                <a:ea typeface="+mn-lt"/>
                <a:cs typeface="+mn-lt"/>
              </a:rPr>
              <a:t>“Best for Vets: Colleges” </a:t>
            </a:r>
            <a:r>
              <a:rPr lang="en-US" sz="1600">
                <a:ea typeface="+mn-lt"/>
                <a:cs typeface="+mn-lt"/>
              </a:rPr>
              <a:t>rankings, recognizing the college as a national leader in serving military-affiliated students. This distinction reflects </a:t>
            </a:r>
            <a:br>
              <a:rPr lang="en-US" sz="1600">
                <a:ea typeface="+mn-lt"/>
                <a:cs typeface="+mn-lt"/>
              </a:rPr>
            </a:br>
            <a:r>
              <a:rPr lang="en-US" sz="1600">
                <a:ea typeface="+mn-lt"/>
                <a:cs typeface="+mn-lt"/>
              </a:rPr>
              <a:t>PPSC’s strong commitment to veteran support, student success, and dedicated military resources.</a:t>
            </a:r>
          </a:p>
          <a:p>
            <a:pPr marL="285750" indent="-285750">
              <a:spcAft>
                <a:spcPts val="600"/>
              </a:spcAft>
              <a:buFont typeface="Arial" panose="020B0604020202020204" pitchFamily="34" charset="0"/>
              <a:buChar char="•"/>
            </a:pPr>
            <a:endParaRPr lang="en-US" sz="1600"/>
          </a:p>
        </p:txBody>
      </p:sp>
    </p:spTree>
    <p:extLst>
      <p:ext uri="{BB962C8B-B14F-4D97-AF65-F5344CB8AC3E}">
        <p14:creationId xmlns:p14="http://schemas.microsoft.com/office/powerpoint/2010/main" val="21173190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5AF7-F3EE-D376-84E6-1663A9713B1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03700E-C52B-3F85-20DB-A5EBC2688FE2}"/>
              </a:ext>
            </a:extLst>
          </p:cNvPr>
          <p:cNvSpPr txBox="1">
            <a:spLocks noGrp="1"/>
          </p:cNvSpPr>
          <p:nvPr>
            <p:ph type="title" idx="4294967295"/>
          </p:nvPr>
        </p:nvSpPr>
        <p:spPr>
          <a:xfrm>
            <a:off x="498269" y="219919"/>
            <a:ext cx="11604832" cy="1042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ea typeface="+mj-ea"/>
                <a:cs typeface="+mj-cs"/>
              </a:rPr>
              <a:t>Kudos – page 2</a:t>
            </a:r>
          </a:p>
        </p:txBody>
      </p:sp>
      <p:pic>
        <p:nvPicPr>
          <p:cNvPr id="7" name="Picture 6" descr="FBLA National Championship group photo.">
            <a:extLst>
              <a:ext uri="{FF2B5EF4-FFF2-40B4-BE49-F238E27FC236}">
                <a16:creationId xmlns:a16="http://schemas.microsoft.com/office/drawing/2014/main" id="{98E382FC-8806-B8F2-FD82-329EF4D3A3A1}"/>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345166" y="1262743"/>
            <a:ext cx="2910315" cy="1997128"/>
          </a:xfrm>
          <a:prstGeom prst="rect">
            <a:avLst/>
          </a:prstGeom>
        </p:spPr>
      </p:pic>
      <p:sp>
        <p:nvSpPr>
          <p:cNvPr id="10" name="TextBox 9">
            <a:extLst>
              <a:ext uri="{FF2B5EF4-FFF2-40B4-BE49-F238E27FC236}">
                <a16:creationId xmlns:a16="http://schemas.microsoft.com/office/drawing/2014/main" id="{A9621149-3F30-9A52-78D1-7BA326ACAFD4}"/>
              </a:ext>
            </a:extLst>
          </p:cNvPr>
          <p:cNvSpPr txBox="1"/>
          <p:nvPr/>
        </p:nvSpPr>
        <p:spPr>
          <a:xfrm>
            <a:off x="1515761" y="2998261"/>
            <a:ext cx="1739719" cy="261610"/>
          </a:xfrm>
          <a:prstGeom prst="rect">
            <a:avLst/>
          </a:prstGeom>
          <a:solidFill>
            <a:schemeClr val="tx1"/>
          </a:solidFill>
        </p:spPr>
        <p:txBody>
          <a:bodyPr wrap="square" rtlCol="0">
            <a:spAutoFit/>
          </a:bodyPr>
          <a:lstStyle/>
          <a:p>
            <a:pPr algn="r"/>
            <a:r>
              <a:rPr lang="en-US" sz="1100">
                <a:solidFill>
                  <a:schemeClr val="bg1"/>
                </a:solidFill>
              </a:rPr>
              <a:t>FBLA National Competition</a:t>
            </a:r>
          </a:p>
        </p:txBody>
      </p:sp>
      <p:pic>
        <p:nvPicPr>
          <p:cNvPr id="11" name="Picture 10" descr="COSI Graduate Dinner group photo.">
            <a:extLst>
              <a:ext uri="{FF2B5EF4-FFF2-40B4-BE49-F238E27FC236}">
                <a16:creationId xmlns:a16="http://schemas.microsoft.com/office/drawing/2014/main" id="{92154B8D-3B2A-E017-43F5-032B4A4513AC}"/>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345166" y="3485082"/>
            <a:ext cx="2910315" cy="1997128"/>
          </a:xfrm>
          <a:prstGeom prst="rect">
            <a:avLst/>
          </a:prstGeom>
        </p:spPr>
      </p:pic>
      <p:sp>
        <p:nvSpPr>
          <p:cNvPr id="12" name="TextBox 11">
            <a:extLst>
              <a:ext uri="{FF2B5EF4-FFF2-40B4-BE49-F238E27FC236}">
                <a16:creationId xmlns:a16="http://schemas.microsoft.com/office/drawing/2014/main" id="{4E136D93-AC47-BE6B-6AC7-82B78A0C02A4}"/>
              </a:ext>
            </a:extLst>
          </p:cNvPr>
          <p:cNvSpPr txBox="1"/>
          <p:nvPr/>
        </p:nvSpPr>
        <p:spPr>
          <a:xfrm>
            <a:off x="1812323" y="5220600"/>
            <a:ext cx="1443157" cy="261610"/>
          </a:xfrm>
          <a:prstGeom prst="rect">
            <a:avLst/>
          </a:prstGeom>
          <a:solidFill>
            <a:schemeClr val="tx1"/>
          </a:solidFill>
        </p:spPr>
        <p:txBody>
          <a:bodyPr wrap="square" rtlCol="0">
            <a:spAutoFit/>
          </a:bodyPr>
          <a:lstStyle/>
          <a:p>
            <a:pPr algn="r"/>
            <a:r>
              <a:rPr lang="en-US" sz="1100">
                <a:solidFill>
                  <a:schemeClr val="bg1"/>
                </a:solidFill>
              </a:rPr>
              <a:t>COSI Graduate Dinner</a:t>
            </a:r>
          </a:p>
        </p:txBody>
      </p:sp>
      <p:sp>
        <p:nvSpPr>
          <p:cNvPr id="5" name="TextBox 4">
            <a:extLst>
              <a:ext uri="{FF2B5EF4-FFF2-40B4-BE49-F238E27FC236}">
                <a16:creationId xmlns:a16="http://schemas.microsoft.com/office/drawing/2014/main" id="{2150745C-681D-C3D8-C928-91C3FEDDA682}"/>
              </a:ext>
            </a:extLst>
          </p:cNvPr>
          <p:cNvSpPr txBox="1"/>
          <p:nvPr/>
        </p:nvSpPr>
        <p:spPr>
          <a:xfrm>
            <a:off x="3495555" y="1042988"/>
            <a:ext cx="8367472" cy="5218916"/>
          </a:xfrm>
          <a:prstGeom prst="rect">
            <a:avLst/>
          </a:prstGeom>
          <a:noFill/>
        </p:spPr>
        <p:txBody>
          <a:bodyPr wrap="square" lIns="91440" tIns="45720" rIns="91440" bIns="45720" rtlCol="0" anchor="ctr">
            <a:noAutofit/>
          </a:bodyPr>
          <a:lstStyle/>
          <a:p>
            <a:pPr marL="285750" indent="-285750">
              <a:spcAft>
                <a:spcPts val="600"/>
              </a:spcAft>
              <a:buFont typeface="Arial" panose="020B0604020202020204" pitchFamily="34" charset="0"/>
              <a:buChar char="•"/>
            </a:pPr>
            <a:r>
              <a:rPr lang="en-US" sz="1400" b="1"/>
              <a:t>PPSC FBLA National Competition </a:t>
            </a:r>
          </a:p>
          <a:p>
            <a:pPr marL="742950" lvl="1" indent="-285750">
              <a:spcAft>
                <a:spcPts val="600"/>
              </a:spcAft>
              <a:buFont typeface="Arial" panose="020B0604020202020204" pitchFamily="34" charset="0"/>
              <a:buChar char="•"/>
            </a:pPr>
            <a:r>
              <a:rPr lang="en-US" sz="1400">
                <a:ea typeface="+mn-lt"/>
                <a:cs typeface="+mn-lt"/>
              </a:rPr>
              <a:t>Seven students and two advisors represented PPSC</a:t>
            </a:r>
            <a:r>
              <a:rPr lang="en-US" sz="1400"/>
              <a:t> at the FBLA National Leadership Conference from May 30 to June 3 in Dallas, Texas: </a:t>
            </a:r>
            <a:r>
              <a:rPr lang="en-US" sz="1400" b="1"/>
              <a:t>Amanda Darnell, Michelle Harris, Nick Jacobs, Natasha </a:t>
            </a:r>
            <a:r>
              <a:rPr lang="en-US" sz="1400" b="1" err="1"/>
              <a:t>Polombo</a:t>
            </a:r>
            <a:r>
              <a:rPr lang="en-US" sz="1400" b="1"/>
              <a:t>, Finn Russom, Dawson Rowbotham, and Jesper Sandeen, with Advisors Clint Schaffer and </a:t>
            </a:r>
            <a:br>
              <a:rPr lang="en-US" sz="1400" b="1"/>
            </a:br>
            <a:r>
              <a:rPr lang="en-US" sz="1400" b="1"/>
              <a:t>Carol Kurkowski.</a:t>
            </a:r>
            <a:r>
              <a:rPr lang="en-US" sz="1400"/>
              <a:t> </a:t>
            </a:r>
            <a:endParaRPr lang="en-US" sz="1400">
              <a:ea typeface="Calibri"/>
              <a:cs typeface="Calibri"/>
            </a:endParaRPr>
          </a:p>
          <a:p>
            <a:pPr marL="1200150" lvl="2" indent="-285750">
              <a:spcAft>
                <a:spcPts val="600"/>
              </a:spcAft>
              <a:buFont typeface="Arial" panose="020B0604020202020204" pitchFamily="34" charset="0"/>
              <a:buChar char="•"/>
            </a:pPr>
            <a:r>
              <a:rPr lang="en-US" sz="1400" b="1"/>
              <a:t>Finn Russom became the National Champion </a:t>
            </a:r>
            <a:r>
              <a:rPr lang="en-US" sz="1400"/>
              <a:t>with a first-place finish in the International Business objective test and placed 4th in Foundations of Technology. </a:t>
            </a:r>
            <a:endParaRPr lang="en-US" sz="1400">
              <a:ea typeface="Calibri"/>
              <a:cs typeface="Calibri"/>
            </a:endParaRPr>
          </a:p>
          <a:p>
            <a:pPr marL="285750" indent="-285750">
              <a:spcAft>
                <a:spcPts val="600"/>
              </a:spcAft>
              <a:buFont typeface="Arial" panose="020B0604020202020204" pitchFamily="34" charset="0"/>
              <a:buChar char="•"/>
            </a:pPr>
            <a:r>
              <a:rPr lang="en-US" sz="1400" b="1"/>
              <a:t>The COSI: Community Partners Program (CPP) and COSI: Finish What You Started (FWYS)</a:t>
            </a:r>
            <a:r>
              <a:rPr lang="en-US" sz="1400"/>
              <a:t> programs partnered on April 25th to host a COSI Graduate Dinner.</a:t>
            </a:r>
          </a:p>
          <a:p>
            <a:pPr marL="742950" lvl="1" indent="-285750">
              <a:spcAft>
                <a:spcPts val="600"/>
              </a:spcAft>
              <a:buFont typeface="Arial" panose="020B0604020202020204" pitchFamily="34" charset="0"/>
              <a:buChar char="•"/>
            </a:pPr>
            <a:r>
              <a:rPr lang="en-US" sz="1400"/>
              <a:t>COSI CPP celebrated 88 scholars completing 109 degrees or certificates. </a:t>
            </a:r>
            <a:endParaRPr lang="en-US" sz="1400">
              <a:ea typeface="Calibri"/>
              <a:cs typeface="Calibri"/>
            </a:endParaRPr>
          </a:p>
          <a:p>
            <a:pPr marL="742950" lvl="1" indent="-285750">
              <a:spcAft>
                <a:spcPts val="600"/>
              </a:spcAft>
              <a:buFont typeface="Arial" panose="020B0604020202020204" pitchFamily="34" charset="0"/>
              <a:buChar char="•"/>
            </a:pPr>
            <a:r>
              <a:rPr lang="en-US" sz="1400"/>
              <a:t>The FWYS program celebrated 43 scholars completing 54 PPSC degrees or certificates.</a:t>
            </a:r>
            <a:endParaRPr lang="en-US" sz="1400">
              <a:ea typeface="Calibri"/>
              <a:cs typeface="Calibri"/>
            </a:endParaRPr>
          </a:p>
          <a:p>
            <a:pPr marL="285750" indent="-285750" fontAlgn="base">
              <a:buFont typeface="Arial" panose="020B0604020202020204" pitchFamily="34" charset="0"/>
              <a:buChar char="•"/>
            </a:pPr>
            <a:r>
              <a:rPr lang="en-US" sz="1400" b="1"/>
              <a:t>Congratulations to the Alpha Gamma Alpha Honors in Action team. </a:t>
            </a:r>
            <a:r>
              <a:rPr lang="en-US" sz="1400"/>
              <a:t>Their Honors in Action Hallmark Award entry, “Preserving Stories Through Poetry: A Celebration of Voices and Heritage” was selected from among 416 entries to be included as one of 15 articles in the 2025 edition of </a:t>
            </a:r>
            <a:r>
              <a:rPr lang="en-US" sz="1400" i="1"/>
              <a:t>Civic Scholar: Phi Theta Kappa Journal of Undergraduate Research</a:t>
            </a:r>
            <a:r>
              <a:rPr lang="en-US" sz="1400"/>
              <a:t>.</a:t>
            </a:r>
            <a:endParaRPr lang="en-US" sz="1400">
              <a:solidFill>
                <a:schemeClr val="tx1">
                  <a:lumMod val="60000"/>
                  <a:lumOff val="40000"/>
                </a:schemeClr>
              </a:solidFill>
            </a:endParaRPr>
          </a:p>
        </p:txBody>
      </p:sp>
    </p:spTree>
    <p:extLst>
      <p:ext uri="{BB962C8B-B14F-4D97-AF65-F5344CB8AC3E}">
        <p14:creationId xmlns:p14="http://schemas.microsoft.com/office/powerpoint/2010/main" val="1131143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98269" y="219919"/>
            <a:ext cx="11604832" cy="1042824"/>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a:ln>
                  <a:noFill/>
                </a:ln>
                <a:solidFill>
                  <a:srgbClr val="DB4326"/>
                </a:solidFill>
                <a:effectLst/>
                <a:uLnTx/>
                <a:uFillTx/>
                <a:latin typeface="Calibri" panose="020F0502020204030204" pitchFamily="34" charset="0"/>
                <a:ea typeface="+mj-ea"/>
                <a:cs typeface="+mj-cs"/>
              </a:rPr>
              <a:t>Kudos – page 3</a:t>
            </a:r>
          </a:p>
        </p:txBody>
      </p:sp>
      <p:pic>
        <p:nvPicPr>
          <p:cNvPr id="10" name="Picture 9" descr="Student Sami Koller.">
            <a:extLst>
              <a:ext uri="{FF2B5EF4-FFF2-40B4-BE49-F238E27FC236}">
                <a16:creationId xmlns:a16="http://schemas.microsoft.com/office/drawing/2014/main" id="{EEF8C15D-7114-5C94-254A-B3AFAAB0E224}"/>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498268" y="1853206"/>
            <a:ext cx="1630159" cy="1454089"/>
          </a:xfrm>
          <a:prstGeom prst="rect">
            <a:avLst/>
          </a:prstGeom>
          <a:ln w="38100">
            <a:solidFill>
              <a:schemeClr val="bg1"/>
            </a:solidFill>
          </a:ln>
        </p:spPr>
      </p:pic>
      <p:sp>
        <p:nvSpPr>
          <p:cNvPr id="11" name="TextBox 10">
            <a:extLst>
              <a:ext uri="{FF2B5EF4-FFF2-40B4-BE49-F238E27FC236}">
                <a16:creationId xmlns:a16="http://schemas.microsoft.com/office/drawing/2014/main" id="{1CAE10B5-2DC9-F0A5-B08B-544BF8CD4F74}"/>
              </a:ext>
            </a:extLst>
          </p:cNvPr>
          <p:cNvSpPr txBox="1"/>
          <p:nvPr/>
        </p:nvSpPr>
        <p:spPr>
          <a:xfrm>
            <a:off x="1206210" y="3039644"/>
            <a:ext cx="931397" cy="261610"/>
          </a:xfrm>
          <a:prstGeom prst="rect">
            <a:avLst/>
          </a:prstGeom>
          <a:solidFill>
            <a:schemeClr val="tx1"/>
          </a:solidFill>
        </p:spPr>
        <p:txBody>
          <a:bodyPr wrap="square" rtlCol="0">
            <a:spAutoFit/>
          </a:bodyPr>
          <a:lstStyle/>
          <a:p>
            <a:pPr algn="r"/>
            <a:r>
              <a:rPr lang="en-US" sz="1100">
                <a:solidFill>
                  <a:schemeClr val="bg1"/>
                </a:solidFill>
              </a:rPr>
              <a:t>Sami Koller</a:t>
            </a:r>
          </a:p>
        </p:txBody>
      </p:sp>
      <p:pic>
        <p:nvPicPr>
          <p:cNvPr id="12" name="Picture 11" descr="Student Yemi Andrade Cervantes.">
            <a:extLst>
              <a:ext uri="{FF2B5EF4-FFF2-40B4-BE49-F238E27FC236}">
                <a16:creationId xmlns:a16="http://schemas.microsoft.com/office/drawing/2014/main" id="{C0798B9A-01EF-CD75-59FE-DF12A3E3E5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379739" y="1850186"/>
            <a:ext cx="1601577" cy="1451068"/>
          </a:xfrm>
          <a:prstGeom prst="rect">
            <a:avLst/>
          </a:prstGeom>
        </p:spPr>
      </p:pic>
      <p:sp>
        <p:nvSpPr>
          <p:cNvPr id="13" name="TextBox 12">
            <a:extLst>
              <a:ext uri="{FF2B5EF4-FFF2-40B4-BE49-F238E27FC236}">
                <a16:creationId xmlns:a16="http://schemas.microsoft.com/office/drawing/2014/main" id="{5EE3B1CE-5F01-28A5-D9F3-76F215A68F76}"/>
              </a:ext>
            </a:extLst>
          </p:cNvPr>
          <p:cNvSpPr txBox="1"/>
          <p:nvPr/>
        </p:nvSpPr>
        <p:spPr>
          <a:xfrm>
            <a:off x="2379739" y="3030295"/>
            <a:ext cx="1601578" cy="261610"/>
          </a:xfrm>
          <a:prstGeom prst="rect">
            <a:avLst/>
          </a:prstGeom>
          <a:solidFill>
            <a:schemeClr val="tx1"/>
          </a:solidFill>
        </p:spPr>
        <p:txBody>
          <a:bodyPr wrap="square" rtlCol="0">
            <a:spAutoFit/>
          </a:bodyPr>
          <a:lstStyle/>
          <a:p>
            <a:pPr algn="r"/>
            <a:r>
              <a:rPr lang="en-US" sz="1100">
                <a:solidFill>
                  <a:schemeClr val="bg1"/>
                </a:solidFill>
              </a:rPr>
              <a:t>Yemi Andrade Cervantes</a:t>
            </a:r>
          </a:p>
        </p:txBody>
      </p:sp>
      <p:pic>
        <p:nvPicPr>
          <p:cNvPr id="14" name="Picture 13" descr="Student Cynthia Beuttel.">
            <a:extLst>
              <a:ext uri="{FF2B5EF4-FFF2-40B4-BE49-F238E27FC236}">
                <a16:creationId xmlns:a16="http://schemas.microsoft.com/office/drawing/2014/main" id="{1A180E54-A97D-C3C0-4FC8-303DE83FAC87}"/>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500530" y="3465163"/>
            <a:ext cx="1630159" cy="1656718"/>
          </a:xfrm>
          <a:prstGeom prst="rect">
            <a:avLst/>
          </a:prstGeom>
        </p:spPr>
      </p:pic>
      <p:sp>
        <p:nvSpPr>
          <p:cNvPr id="15" name="TextBox 14">
            <a:extLst>
              <a:ext uri="{FF2B5EF4-FFF2-40B4-BE49-F238E27FC236}">
                <a16:creationId xmlns:a16="http://schemas.microsoft.com/office/drawing/2014/main" id="{6BA9DA90-EB54-C3D8-AF3E-7EB27D914BE5}"/>
              </a:ext>
            </a:extLst>
          </p:cNvPr>
          <p:cNvSpPr txBox="1"/>
          <p:nvPr/>
        </p:nvSpPr>
        <p:spPr>
          <a:xfrm>
            <a:off x="974439" y="4844882"/>
            <a:ext cx="1156250" cy="276999"/>
          </a:xfrm>
          <a:prstGeom prst="rect">
            <a:avLst/>
          </a:prstGeom>
          <a:solidFill>
            <a:schemeClr val="tx1"/>
          </a:solidFill>
        </p:spPr>
        <p:txBody>
          <a:bodyPr wrap="square" rtlCol="0">
            <a:spAutoFit/>
          </a:bodyPr>
          <a:lstStyle/>
          <a:p>
            <a:pPr algn="r"/>
            <a:r>
              <a:rPr lang="en-US" sz="1200">
                <a:solidFill>
                  <a:schemeClr val="bg1"/>
                </a:solidFill>
              </a:rPr>
              <a:t>Cynthia Beuttel</a:t>
            </a:r>
          </a:p>
        </p:txBody>
      </p:sp>
      <p:pic>
        <p:nvPicPr>
          <p:cNvPr id="16" name="Picture 15" descr="Student Araceli Delgado.">
            <a:extLst>
              <a:ext uri="{FF2B5EF4-FFF2-40B4-BE49-F238E27FC236}">
                <a16:creationId xmlns:a16="http://schemas.microsoft.com/office/drawing/2014/main" id="{FFC18446-60AC-6825-2B6E-EE34B9ED2D64}"/>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2370761" y="3463725"/>
            <a:ext cx="1601578" cy="1656718"/>
          </a:xfrm>
          <a:prstGeom prst="rect">
            <a:avLst/>
          </a:prstGeom>
          <a:ln w="38100">
            <a:solidFill>
              <a:schemeClr val="bg1"/>
            </a:solidFill>
          </a:ln>
        </p:spPr>
      </p:pic>
      <p:sp>
        <p:nvSpPr>
          <p:cNvPr id="17" name="TextBox 16">
            <a:extLst>
              <a:ext uri="{FF2B5EF4-FFF2-40B4-BE49-F238E27FC236}">
                <a16:creationId xmlns:a16="http://schemas.microsoft.com/office/drawing/2014/main" id="{46ED50C7-AFDC-26C2-E4C2-8FE1BB6EA68D}"/>
              </a:ext>
            </a:extLst>
          </p:cNvPr>
          <p:cNvSpPr txBox="1"/>
          <p:nvPr/>
        </p:nvSpPr>
        <p:spPr>
          <a:xfrm>
            <a:off x="2816089" y="4844881"/>
            <a:ext cx="1156250" cy="276999"/>
          </a:xfrm>
          <a:prstGeom prst="rect">
            <a:avLst/>
          </a:prstGeom>
          <a:solidFill>
            <a:schemeClr val="tx1"/>
          </a:solidFill>
        </p:spPr>
        <p:txBody>
          <a:bodyPr wrap="square" rtlCol="0">
            <a:spAutoFit/>
          </a:bodyPr>
          <a:lstStyle/>
          <a:p>
            <a:pPr algn="r"/>
            <a:r>
              <a:rPr lang="en-US" sz="1200">
                <a:solidFill>
                  <a:schemeClr val="bg1"/>
                </a:solidFill>
              </a:rPr>
              <a:t>Araceli Delgado</a:t>
            </a:r>
          </a:p>
        </p:txBody>
      </p:sp>
      <p:sp>
        <p:nvSpPr>
          <p:cNvPr id="4" name="TextBox 3">
            <a:extLst>
              <a:ext uri="{FF2B5EF4-FFF2-40B4-BE49-F238E27FC236}">
                <a16:creationId xmlns:a16="http://schemas.microsoft.com/office/drawing/2014/main" id="{9D1E2D75-9166-63EF-51D8-6BE1BA7DBF30}"/>
              </a:ext>
            </a:extLst>
          </p:cNvPr>
          <p:cNvSpPr txBox="1"/>
          <p:nvPr/>
        </p:nvSpPr>
        <p:spPr>
          <a:xfrm>
            <a:off x="4280391" y="1042988"/>
            <a:ext cx="7582635" cy="5218916"/>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Sami Koller: </a:t>
            </a:r>
            <a:r>
              <a:rPr lang="en-US" sz="1600">
                <a:latin typeface="Calibri" panose="020F0502020204030204" pitchFamily="34" charset="0"/>
                <a:cs typeface="Calibri" panose="020F0502020204030204" pitchFamily="34" charset="0"/>
              </a:rPr>
              <a:t>A geology major who began her academic path at Pikes Peak State College, Sami overcame self-doubt to transfer to her dream school, Colorado College, earning honors such as Dean’s and President’s Lists and Phi Theta Kappa membership, proving that community college can be a powerful launchpad for success.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Yemi Andrade Cervantes: </a:t>
            </a:r>
            <a:r>
              <a:rPr lang="en-US" sz="1600">
                <a:latin typeface="Calibri" panose="020F0502020204030204" pitchFamily="34" charset="0"/>
                <a:cs typeface="Calibri" panose="020F0502020204030204" pitchFamily="34" charset="0"/>
              </a:rPr>
              <a:t>Graduating with her Associate of Arts in Psychology in Spring 2025, she has excelled as a Student Ambassador, Vice President of Phi Theta Kappa, and Regional PTK President, while pursuing her bachelor’s in behavioral health and serving full-time in Enrollment Services, where she supports Spanish-speaking students with leadership, compassion, and dedication.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Cynthia Beuttel: </a:t>
            </a:r>
            <a:r>
              <a:rPr lang="en-US" sz="1600">
                <a:latin typeface="Calibri" panose="020F0502020204030204" pitchFamily="34" charset="0"/>
                <a:cs typeface="Calibri" panose="020F0502020204030204" pitchFamily="34" charset="0"/>
              </a:rPr>
              <a:t>After nearly 50 years of perseverance through hardship, single parenting, and life interruptions, Cynthia fulfilled her long-held dream by graduating from Pikes Peak State College in May 2025, proving it’s never too late to achieve </a:t>
            </a:r>
            <a:br>
              <a:rPr lang="en-US" sz="1600">
                <a:latin typeface="Calibri" panose="020F0502020204030204" pitchFamily="34" charset="0"/>
                <a:cs typeface="Calibri" panose="020F0502020204030204" pitchFamily="34" charset="0"/>
              </a:rPr>
            </a:br>
            <a:r>
              <a:rPr lang="en-US" sz="1600">
                <a:latin typeface="Calibri" panose="020F0502020204030204" pitchFamily="34" charset="0"/>
                <a:cs typeface="Calibri" panose="020F0502020204030204" pitchFamily="34" charset="0"/>
              </a:rPr>
              <a:t>your goals.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Araceli Delgado: </a:t>
            </a:r>
            <a:r>
              <a:rPr lang="en-US" sz="1600">
                <a:latin typeface="Calibri" panose="020F0502020204030204" pitchFamily="34" charset="0"/>
                <a:cs typeface="Calibri" panose="020F0502020204030204" pitchFamily="34" charset="0"/>
              </a:rPr>
              <a:t>The president of the Latino Alliance, she was honored as an Inclusive Excellence Champion at the 2025 CCCS Student Excellence Awards for her leadership in the Hispanic Heritage Festival and her ongoing work with the Student Experience Inclusion and Empowerment team to build a more inclusive campus community. </a:t>
            </a:r>
          </a:p>
        </p:txBody>
      </p:sp>
    </p:spTree>
    <p:extLst>
      <p:ext uri="{BB962C8B-B14F-4D97-AF65-F5344CB8AC3E}">
        <p14:creationId xmlns:p14="http://schemas.microsoft.com/office/powerpoint/2010/main" val="31415343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D8-4AEE-E619-E786-4F33A937A510}"/>
              </a:ext>
            </a:extLst>
          </p:cNvPr>
          <p:cNvSpPr>
            <a:spLocks noGrp="1"/>
          </p:cNvSpPr>
          <p:nvPr>
            <p:ph type="title"/>
          </p:nvPr>
        </p:nvSpPr>
        <p:spPr>
          <a:xfrm>
            <a:off x="831850" y="2468022"/>
            <a:ext cx="10515600" cy="1719262"/>
          </a:xfrm>
        </p:spPr>
        <p:txBody>
          <a:bodyPr/>
          <a:lstStyle/>
          <a:p>
            <a:r>
              <a:rPr lang="en-US"/>
              <a:t>Questions?</a:t>
            </a:r>
          </a:p>
        </p:txBody>
      </p:sp>
    </p:spTree>
    <p:extLst>
      <p:ext uri="{BB962C8B-B14F-4D97-AF65-F5344CB8AC3E}">
        <p14:creationId xmlns:p14="http://schemas.microsoft.com/office/powerpoint/2010/main" val="341196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04A89-1BFB-A6E9-C71B-C375D6515297}"/>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6979743D-0789-2094-5F27-658B0CECD20A}"/>
              </a:ext>
            </a:extLst>
          </p:cNvPr>
          <p:cNvSpPr txBox="1">
            <a:spLocks noGrp="1"/>
          </p:cNvSpPr>
          <p:nvPr>
            <p:ph type="title"/>
          </p:nvPr>
        </p:nvSpPr>
        <p:spPr>
          <a:xfrm>
            <a:off x="471947" y="216497"/>
            <a:ext cx="10881853" cy="89536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a:solidFill>
                  <a:srgbClr val="DB4326"/>
                </a:solidFill>
                <a:latin typeface="Calibri" panose="020F0502020204030204" pitchFamily="34" charset="0"/>
                <a:cs typeface="Calibri" panose="020F0502020204030204" pitchFamily="34" charset="0"/>
              </a:rPr>
              <a:t>Colorado State Budget Implications </a:t>
            </a:r>
            <a:endPar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D0462E03-7926-CC87-344F-5C6C318D354D}"/>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370D2C-4024-0B4B-F9FB-8ABDF92B993E}"/>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2" name="Content Placeholder 2">
            <a:extLst>
              <a:ext uri="{FF2B5EF4-FFF2-40B4-BE49-F238E27FC236}">
                <a16:creationId xmlns:a16="http://schemas.microsoft.com/office/drawing/2014/main" id="{3D4F40D0-0CB8-C708-202B-504C0D69113D}"/>
              </a:ext>
            </a:extLst>
          </p:cNvPr>
          <p:cNvSpPr>
            <a:spLocks noGrp="1"/>
          </p:cNvSpPr>
          <p:nvPr>
            <p:ph idx="1"/>
          </p:nvPr>
        </p:nvSpPr>
        <p:spPr>
          <a:xfrm>
            <a:off x="471947" y="1043356"/>
            <a:ext cx="8179684" cy="5228489"/>
          </a:xfrm>
        </p:spPr>
        <p:txBody>
          <a:bodyPr vert="horz" lIns="91440" tIns="45720" rIns="91440" bIns="45720" numCol="1" rtlCol="0" anchor="t">
            <a:normAutofit/>
          </a:bodyPr>
          <a:lstStyle/>
          <a:p>
            <a:pPr marL="0" indent="0" algn="l" rtl="0" fontAlgn="base">
              <a:lnSpc>
                <a:spcPct val="100000"/>
              </a:lnSpc>
              <a:buNone/>
            </a:pPr>
            <a:r>
              <a:rPr lang="en-US" sz="1600" b="1" i="0">
                <a:solidFill>
                  <a:schemeClr val="accent6"/>
                </a:solidFill>
                <a:effectLst/>
                <a:latin typeface="Calibri"/>
                <a:ea typeface="Calibri"/>
                <a:cs typeface="Calibri"/>
              </a:rPr>
              <a:t>The Governor’s Office of State Planning and Budgeting (OSPB) reports H.R. 1 will:</a:t>
            </a:r>
          </a:p>
          <a:p>
            <a:pPr fontAlgn="base">
              <a:lnSpc>
                <a:spcPct val="100000"/>
              </a:lnSpc>
              <a:spcBef>
                <a:spcPts val="400"/>
              </a:spcBef>
            </a:pPr>
            <a:r>
              <a:rPr lang="en-US" sz="1300" i="0">
                <a:effectLst/>
                <a:latin typeface="Calibri"/>
                <a:ea typeface="Calibri"/>
                <a:cs typeface="Calibri"/>
              </a:rPr>
              <a:t>Reduce Colorado revenues and increase state costs </a:t>
            </a:r>
          </a:p>
          <a:p>
            <a:pPr fontAlgn="base">
              <a:lnSpc>
                <a:spcPct val="100000"/>
              </a:lnSpc>
            </a:pPr>
            <a:r>
              <a:rPr lang="en-US" sz="1300" i="0">
                <a:effectLst/>
                <a:latin typeface="Calibri"/>
                <a:ea typeface="Calibri"/>
                <a:cs typeface="Calibri"/>
              </a:rPr>
              <a:t>Likely result in a special legislative session to rebalance the FY 2025-26 budget </a:t>
            </a:r>
          </a:p>
          <a:p>
            <a:pPr marL="0" indent="0" fontAlgn="base">
              <a:lnSpc>
                <a:spcPct val="100000"/>
              </a:lnSpc>
              <a:spcBef>
                <a:spcPts val="2200"/>
              </a:spcBef>
              <a:buNone/>
            </a:pPr>
            <a:r>
              <a:rPr lang="en-US" sz="1600" b="1">
                <a:solidFill>
                  <a:schemeClr val="accent6"/>
                </a:solidFill>
                <a:latin typeface="Calibri"/>
                <a:ea typeface="Calibri"/>
                <a:cs typeface="Calibri"/>
              </a:rPr>
              <a:t>Drivers of the State Shortfall: </a:t>
            </a:r>
          </a:p>
          <a:p>
            <a:pPr fontAlgn="base">
              <a:lnSpc>
                <a:spcPct val="100000"/>
              </a:lnSpc>
              <a:spcBef>
                <a:spcPts val="400"/>
              </a:spcBef>
            </a:pPr>
            <a:r>
              <a:rPr lang="en-US" sz="1300" b="1">
                <a:latin typeface="Calibri"/>
                <a:ea typeface="Calibri"/>
                <a:cs typeface="Calibri"/>
              </a:rPr>
              <a:t>Tax Code Changes: </a:t>
            </a:r>
            <a:r>
              <a:rPr lang="en-US" sz="1300">
                <a:latin typeface="Calibri"/>
                <a:ea typeface="Calibri"/>
                <a:cs typeface="Calibri"/>
              </a:rPr>
              <a:t>Revenue losses due to tax policy changes that apply to the 2025 calendar year but that will have to be accounted for in the 2025-26 budget. </a:t>
            </a:r>
          </a:p>
          <a:p>
            <a:pPr fontAlgn="base">
              <a:lnSpc>
                <a:spcPct val="100000"/>
              </a:lnSpc>
            </a:pPr>
            <a:r>
              <a:rPr lang="en-US" sz="1300" b="1">
                <a:latin typeface="Calibri"/>
                <a:ea typeface="Calibri"/>
                <a:cs typeface="Calibri"/>
              </a:rPr>
              <a:t>SNAP Cost Shifts (Effective Oct. 1, 2027): </a:t>
            </a:r>
            <a:r>
              <a:rPr lang="en-US" sz="1300">
                <a:latin typeface="Calibri"/>
                <a:ea typeface="Calibri"/>
                <a:cs typeface="Calibri"/>
              </a:rPr>
              <a:t>States now required to contribute to the cost of food benefits in SNAP. Administrative cost share increased from 50% to 75%. Federal Funding cuts to SNAP effective Jan. 1, 2028. </a:t>
            </a:r>
          </a:p>
          <a:p>
            <a:pPr fontAlgn="base">
              <a:lnSpc>
                <a:spcPct val="100000"/>
              </a:lnSpc>
            </a:pPr>
            <a:r>
              <a:rPr lang="en-US" sz="1300" b="1">
                <a:latin typeface="Calibri"/>
                <a:ea typeface="Calibri"/>
                <a:cs typeface="Calibri"/>
              </a:rPr>
              <a:t>Medicaid Cuts (Effective Jan 1, 2028): </a:t>
            </a:r>
            <a:r>
              <a:rPr lang="en-US" sz="1300">
                <a:latin typeface="Calibri"/>
                <a:ea typeface="Calibri"/>
                <a:cs typeface="Calibri"/>
              </a:rPr>
              <a:t>The Colorado Department of Health Care Policy and Financing (HCPF) -- which administers Medicaid -- reports the bill would mean a loss of between $900 million and $2.5 billion a year.  </a:t>
            </a:r>
          </a:p>
          <a:p>
            <a:pPr marL="0" indent="0" fontAlgn="base">
              <a:lnSpc>
                <a:spcPct val="100000"/>
              </a:lnSpc>
              <a:spcBef>
                <a:spcPts val="2200"/>
              </a:spcBef>
              <a:buNone/>
            </a:pPr>
            <a:r>
              <a:rPr lang="en-US" sz="1600" b="1">
                <a:solidFill>
                  <a:schemeClr val="accent6"/>
                </a:solidFill>
                <a:latin typeface="Calibri"/>
                <a:ea typeface="Calibri"/>
                <a:cs typeface="Calibri"/>
              </a:rPr>
              <a:t>Baseline Outlook: </a:t>
            </a:r>
          </a:p>
          <a:p>
            <a:pPr fontAlgn="base">
              <a:lnSpc>
                <a:spcPct val="100000"/>
              </a:lnSpc>
              <a:spcBef>
                <a:spcPts val="400"/>
              </a:spcBef>
            </a:pPr>
            <a:r>
              <a:rPr lang="en-US" sz="1300">
                <a:latin typeface="Calibri"/>
                <a:ea typeface="Calibri"/>
                <a:cs typeface="Calibri"/>
              </a:rPr>
              <a:t>Even without the new federal budget bill, Colorado faces a structural budget deficit, with revenue forecasts anticipating decreases in tax revenue. When revenues fall, especially below the TABOR cap, the state's revenue growth isn't keeping pace with the rising costs and needs of essential services like education, healthcare, and transportation. And the new federal mandates (like covering more SNAP and Medicaid costs) are only going to make that worse. The September Revenue Forecast will provide more clarity on budgets. </a:t>
            </a:r>
          </a:p>
        </p:txBody>
      </p:sp>
      <p:pic>
        <p:nvPicPr>
          <p:cNvPr id="17" name="Picture 16" descr="A stack of money and the American Flag.">
            <a:extLst>
              <a:ext uri="{FF2B5EF4-FFF2-40B4-BE49-F238E27FC236}">
                <a16:creationId xmlns:a16="http://schemas.microsoft.com/office/drawing/2014/main" id="{F8E8651A-D361-F9B3-9AE4-235D1F91AA66}"/>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9247004" y="1"/>
            <a:ext cx="2944996" cy="6271844"/>
          </a:xfrm>
          <a:prstGeom prst="rect">
            <a:avLst/>
          </a:prstGeom>
        </p:spPr>
      </p:pic>
      <p:sp>
        <p:nvSpPr>
          <p:cNvPr id="12" name="Rectangle 11">
            <a:extLst>
              <a:ext uri="{FF2B5EF4-FFF2-40B4-BE49-F238E27FC236}">
                <a16:creationId xmlns:a16="http://schemas.microsoft.com/office/drawing/2014/main" id="{4A183E95-3A4F-4EEB-6198-F9C7A7A65DFA}"/>
              </a:ext>
              <a:ext uri="{C183D7F6-B498-43B3-948B-1728B52AA6E4}">
                <adec:decorative xmlns:adec="http://schemas.microsoft.com/office/drawing/2017/decorative" val="1"/>
              </a:ext>
            </a:extLst>
          </p:cNvPr>
          <p:cNvSpPr/>
          <p:nvPr/>
        </p:nvSpPr>
        <p:spPr>
          <a:xfrm>
            <a:off x="9099520" y="0"/>
            <a:ext cx="147484" cy="627184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49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9E15E-FA8E-C02B-0D13-440A3005477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171" y="1914780"/>
            <a:ext cx="1191657" cy="1257997"/>
          </a:xfrm>
          <a:prstGeom prst="rect">
            <a:avLst/>
          </a:prstGeom>
        </p:spPr>
      </p:pic>
      <p:sp>
        <p:nvSpPr>
          <p:cNvPr id="11" name="Title 1">
            <a:extLst>
              <a:ext uri="{FF2B5EF4-FFF2-40B4-BE49-F238E27FC236}">
                <a16:creationId xmlns:a16="http://schemas.microsoft.com/office/drawing/2014/main" id="{D78E35FA-5F50-5502-7F92-EBDAB905CB75}"/>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chemeClr val="bg1"/>
                </a:solidFill>
                <a:effectLst/>
                <a:uLnTx/>
                <a:uFillTx/>
                <a:latin typeface="Calibri" panose="020F0502020204030204" pitchFamily="34" charset="0"/>
                <a:cs typeface="Calibri" panose="020F0502020204030204" pitchFamily="34" charset="0"/>
              </a:rPr>
              <a:t>Numbers</a:t>
            </a:r>
          </a:p>
        </p:txBody>
      </p:sp>
    </p:spTree>
    <p:extLst>
      <p:ext uri="{BB962C8B-B14F-4D97-AF65-F5344CB8AC3E}">
        <p14:creationId xmlns:p14="http://schemas.microsoft.com/office/powerpoint/2010/main" val="254850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726AF48-E5CD-CA68-E9F1-0CB400E7A4C7}"/>
              </a:ext>
            </a:extLst>
          </p:cNvPr>
          <p:cNvSpPr txBox="1">
            <a:spLocks noGrp="1"/>
          </p:cNvSpPr>
          <p:nvPr>
            <p:ph type="title" idx="4294967295"/>
          </p:nvPr>
        </p:nvSpPr>
        <p:spPr>
          <a:xfrm>
            <a:off x="453930" y="363143"/>
            <a:ext cx="763905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rPr>
              <a:t>Enrollment | AFTE</a:t>
            </a:r>
          </a:p>
        </p:txBody>
      </p:sp>
      <p:graphicFrame>
        <p:nvGraphicFramePr>
          <p:cNvPr id="4" name="Chart 3" descr="Enrollment AFTE&#10;2016–2017 8895.3&#10;2017–2018 8959.2&#10;2018–2019 9008.5&#10;2019–2020 9163.1&#10;2020–2021 8282.7&#10;2021–2022 7617.4&#10;2022–2023 7950&#10;2023–2024 8,225.20&#10;2024–2025 8,526.5">
            <a:extLst>
              <a:ext uri="{FF2B5EF4-FFF2-40B4-BE49-F238E27FC236}">
                <a16:creationId xmlns:a16="http://schemas.microsoft.com/office/drawing/2014/main" id="{280B5D7B-6F41-8549-9D3D-32D28B94FACD}"/>
              </a:ext>
            </a:extLst>
          </p:cNvPr>
          <p:cNvGraphicFramePr/>
          <p:nvPr>
            <p:extLst>
              <p:ext uri="{D42A27DB-BD31-4B8C-83A1-F6EECF244321}">
                <p14:modId xmlns:p14="http://schemas.microsoft.com/office/powerpoint/2010/main" val="2484663226"/>
              </p:ext>
            </p:extLst>
          </p:nvPr>
        </p:nvGraphicFramePr>
        <p:xfrm>
          <a:off x="325803" y="1011859"/>
          <a:ext cx="7794955" cy="519663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2CF00578-765B-B1B0-3B25-5483FA3AB87C}"/>
              </a:ext>
              <a:ext uri="{C183D7F6-B498-43B3-948B-1728B52AA6E4}">
                <adec:decorative xmlns:adec="http://schemas.microsoft.com/office/drawing/2017/decorative" val="1"/>
              </a:ext>
            </a:extLst>
          </p:cNvPr>
          <p:cNvSpPr/>
          <p:nvPr/>
        </p:nvSpPr>
        <p:spPr>
          <a:xfrm>
            <a:off x="8393723" y="1606061"/>
            <a:ext cx="3444780" cy="4665783"/>
          </a:xfrm>
          <a:prstGeom prst="rect">
            <a:avLst/>
          </a:prstGeom>
          <a:solidFill>
            <a:schemeClr val="accent3"/>
          </a:solidFill>
          <a:ln>
            <a:noFill/>
          </a:ln>
          <a:effectLst>
            <a:outerShdw blurRad="598218" algn="ctr" rotWithShape="0">
              <a:prstClr val="black">
                <a:alpha val="2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78F8A44C-6745-C68F-C5FC-AC7C3801DFD2}"/>
              </a:ext>
            </a:extLst>
          </p:cNvPr>
          <p:cNvSpPr txBox="1">
            <a:spLocks/>
          </p:cNvSpPr>
          <p:nvPr/>
        </p:nvSpPr>
        <p:spPr>
          <a:xfrm>
            <a:off x="8393721" y="1934308"/>
            <a:ext cx="3444781" cy="4337536"/>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fontAlgn="auto">
              <a:lnSpc>
                <a:spcPct val="150000"/>
              </a:lnSpc>
              <a:spcBef>
                <a:spcPts val="1000"/>
              </a:spcBef>
              <a:spcAft>
                <a:spcPts val="0"/>
              </a:spcAft>
              <a:buClrTx/>
              <a:buSzTx/>
              <a:buNone/>
              <a:tabLst/>
              <a:defRPr/>
            </a:pPr>
            <a:r>
              <a:rPr lang="en-US" sz="1800" b="1">
                <a:solidFill>
                  <a:schemeClr val="bg1"/>
                </a:solidFill>
                <a:latin typeface="Calibri"/>
                <a:ea typeface="Calibri"/>
                <a:cs typeface="Calibri"/>
              </a:rPr>
              <a:t>Unduplicated Headcount</a:t>
            </a:r>
          </a:p>
          <a:p>
            <a:pPr marL="0" marR="0" lvl="0" indent="0" algn="ctr" fontAlgn="auto">
              <a:lnSpc>
                <a:spcPct val="150000"/>
              </a:lnSpc>
              <a:spcBef>
                <a:spcPts val="400"/>
              </a:spcBef>
              <a:spcAft>
                <a:spcPts val="0"/>
              </a:spcAft>
              <a:buClrTx/>
              <a:buSzTx/>
              <a:buNone/>
              <a:tabLst/>
              <a:defRPr/>
            </a:pPr>
            <a:r>
              <a:rPr lang="en-US" sz="1800">
                <a:solidFill>
                  <a:schemeClr val="bg1"/>
                </a:solidFill>
                <a:latin typeface="Calibri"/>
                <a:ea typeface="Calibri"/>
                <a:cs typeface="Calibri"/>
              </a:rPr>
              <a:t>AY 23/24 = 17,742 students</a:t>
            </a:r>
          </a:p>
          <a:p>
            <a:pPr marL="0" indent="0" algn="ctr">
              <a:lnSpc>
                <a:spcPct val="150000"/>
              </a:lnSpc>
              <a:spcBef>
                <a:spcPts val="400"/>
              </a:spcBef>
              <a:buNone/>
              <a:defRPr/>
            </a:pPr>
            <a:r>
              <a:rPr lang="en-US" sz="1800">
                <a:solidFill>
                  <a:schemeClr val="bg1"/>
                </a:solidFill>
                <a:latin typeface="Calibri"/>
                <a:ea typeface="Calibri"/>
                <a:cs typeface="Calibri"/>
              </a:rPr>
              <a:t>AY24/25 = 17,998 students</a:t>
            </a:r>
          </a:p>
          <a:p>
            <a:pPr marL="0" marR="0" lvl="0" indent="0" algn="ctr" fontAlgn="auto">
              <a:lnSpc>
                <a:spcPct val="150000"/>
              </a:lnSpc>
              <a:spcBef>
                <a:spcPts val="400"/>
              </a:spcBef>
              <a:spcAft>
                <a:spcPts val="1200"/>
              </a:spcAft>
              <a:buClrTx/>
              <a:buSzTx/>
              <a:buNone/>
              <a:tabLst/>
              <a:defRPr/>
            </a:pPr>
            <a:r>
              <a:rPr lang="en-US" sz="1800" i="1">
                <a:solidFill>
                  <a:schemeClr val="bg1"/>
                </a:solidFill>
                <a:latin typeface="Calibri"/>
                <a:ea typeface="Calibri"/>
                <a:cs typeface="Calibri"/>
              </a:rPr>
              <a:t>Difference: +256 students</a:t>
            </a:r>
            <a:endParaRPr lang="en-US" sz="1050" b="1">
              <a:solidFill>
                <a:schemeClr val="bg1"/>
              </a:solidFill>
              <a:latin typeface="Calibri"/>
              <a:ea typeface="Calibri"/>
              <a:cs typeface="Calibri"/>
            </a:endParaRPr>
          </a:p>
          <a:p>
            <a:pPr marL="0" indent="0" algn="ctr">
              <a:lnSpc>
                <a:spcPct val="150000"/>
              </a:lnSpc>
              <a:spcBef>
                <a:spcPts val="400"/>
              </a:spcBef>
              <a:spcAft>
                <a:spcPts val="1200"/>
              </a:spcAft>
              <a:buNone/>
              <a:defRPr/>
            </a:pPr>
            <a:r>
              <a:rPr lang="en-US" sz="1800" b="1">
                <a:solidFill>
                  <a:schemeClr val="bg1"/>
                </a:solidFill>
                <a:latin typeface="Calibri"/>
                <a:ea typeface="Calibri"/>
                <a:cs typeface="Calibri"/>
              </a:rPr>
              <a:t>Fall 2025:</a:t>
            </a:r>
            <a:br>
              <a:rPr lang="en-US" sz="1800" i="1">
                <a:latin typeface="Calibri"/>
                <a:ea typeface="Calibri"/>
                <a:cs typeface="Calibri"/>
              </a:rPr>
            </a:br>
            <a:r>
              <a:rPr lang="en-US" sz="1800">
                <a:solidFill>
                  <a:schemeClr val="bg1"/>
                </a:solidFill>
                <a:latin typeface="Calibri"/>
                <a:ea typeface="Calibri"/>
                <a:cs typeface="Calibri"/>
              </a:rPr>
              <a:t>FTE = 8,526.5</a:t>
            </a:r>
            <a:endParaRPr lang="en-US" sz="1100" b="1">
              <a:solidFill>
                <a:schemeClr val="bg1"/>
              </a:solidFill>
              <a:latin typeface="Calibri"/>
              <a:ea typeface="Calibri"/>
              <a:cs typeface="Calibri"/>
            </a:endParaRPr>
          </a:p>
        </p:txBody>
      </p:sp>
      <p:pic>
        <p:nvPicPr>
          <p:cNvPr id="15" name="Picture 14">
            <a:extLst>
              <a:ext uri="{FF2B5EF4-FFF2-40B4-BE49-F238E27FC236}">
                <a16:creationId xmlns:a16="http://schemas.microsoft.com/office/drawing/2014/main" id="{CFA2FF5A-05E2-75CC-BD99-52F7159353E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3721" y="1606060"/>
            <a:ext cx="3472476" cy="328248"/>
          </a:xfrm>
          <a:prstGeom prst="rect">
            <a:avLst/>
          </a:prstGeom>
        </p:spPr>
      </p:pic>
    </p:spTree>
    <p:extLst>
      <p:ext uri="{BB962C8B-B14F-4D97-AF65-F5344CB8AC3E}">
        <p14:creationId xmlns:p14="http://schemas.microsoft.com/office/powerpoint/2010/main" val="3482198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3A1F-D44C-6763-DBF0-E84A449C40C3}"/>
              </a:ext>
            </a:extLst>
          </p:cNvPr>
          <p:cNvSpPr>
            <a:spLocks noGrp="1"/>
          </p:cNvSpPr>
          <p:nvPr>
            <p:ph type="title" idx="4294967295"/>
          </p:nvPr>
        </p:nvSpPr>
        <p:spPr>
          <a:xfrm>
            <a:off x="838200" y="240633"/>
            <a:ext cx="11082020" cy="1127465"/>
          </a:xfrm>
        </p:spPr>
        <p:txBody>
          <a:bodyPr/>
          <a:lstStyle/>
          <a:p>
            <a:pPr algn="ctr"/>
            <a:r>
              <a:rPr lang="en-US"/>
              <a:t>Retention</a:t>
            </a:r>
          </a:p>
        </p:txBody>
      </p:sp>
      <p:graphicFrame>
        <p:nvGraphicFramePr>
          <p:cNvPr id="4" name="Chart 3" descr="Bar chart showing retention rates at Pikes Peak State College from 2008 to 2024. The chart indicates an upward trend in retention, starting at 50% in 2008 and reaching 55.7% in 2024. Each bar represents a year, with retention rates labeled above each bar.">
            <a:extLst>
              <a:ext uri="{FF2B5EF4-FFF2-40B4-BE49-F238E27FC236}">
                <a16:creationId xmlns:a16="http://schemas.microsoft.com/office/drawing/2014/main" id="{D4D8F07D-80E1-C4AA-0BE3-402D856D9ABF}"/>
              </a:ext>
            </a:extLst>
          </p:cNvPr>
          <p:cNvGraphicFramePr/>
          <p:nvPr>
            <p:extLst>
              <p:ext uri="{D42A27DB-BD31-4B8C-83A1-F6EECF244321}">
                <p14:modId xmlns:p14="http://schemas.microsoft.com/office/powerpoint/2010/main" val="683224256"/>
              </p:ext>
            </p:extLst>
          </p:nvPr>
        </p:nvGraphicFramePr>
        <p:xfrm>
          <a:off x="165100" y="1368098"/>
          <a:ext cx="11755120" cy="46393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992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D91A940-38EB-F36A-CCC7-D4365A7D7150}"/>
              </a:ext>
            </a:extLst>
          </p:cNvPr>
          <p:cNvSpPr txBox="1">
            <a:spLocks noGrp="1"/>
          </p:cNvSpPr>
          <p:nvPr>
            <p:ph type="title" idx="4294967295"/>
          </p:nvPr>
        </p:nvSpPr>
        <p:spPr>
          <a:xfrm>
            <a:off x="448982" y="313246"/>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a:ln>
                  <a:noFill/>
                </a:ln>
                <a:solidFill>
                  <a:srgbClr val="DB4326"/>
                </a:solidFill>
                <a:effectLst/>
                <a:uLnTx/>
                <a:uFillTx/>
                <a:latin typeface="Calibri" panose="020F0502020204030204" pitchFamily="34" charset="0"/>
                <a:cs typeface="Calibri" panose="020F0502020204030204" pitchFamily="34" charset="0"/>
              </a:rPr>
              <a:t>Retention By Ethnicity</a:t>
            </a:r>
          </a:p>
        </p:txBody>
      </p:sp>
      <p:graphicFrame>
        <p:nvGraphicFramePr>
          <p:cNvPr id="7" name="Chart 6" descr="Line graph showing retention rates by ethnicity at Pikes Peak State College from Fall 2017 to Fall 2024. The graph includes three lines representing Black, Hispanic, and White students. Retention rates for Black students start at 48% in Fall 2017 and rise to 50.1% in Fall 2024. Hispanic students' retention starts at 52% in Fall 2017 and increases to 54.3% in Fall 2024. White students' retention starts at 57% in Fall 2017 and decreases slightly to 56.7% in Fall 2024. Each line reflects trends over the years, with labels marking specific retention percentages.">
            <a:extLst>
              <a:ext uri="{FF2B5EF4-FFF2-40B4-BE49-F238E27FC236}">
                <a16:creationId xmlns:a16="http://schemas.microsoft.com/office/drawing/2014/main" id="{DEA19076-8612-3103-C613-0BDA6138E696}"/>
              </a:ext>
            </a:extLst>
          </p:cNvPr>
          <p:cNvGraphicFramePr/>
          <p:nvPr>
            <p:extLst>
              <p:ext uri="{D42A27DB-BD31-4B8C-83A1-F6EECF244321}">
                <p14:modId xmlns:p14="http://schemas.microsoft.com/office/powerpoint/2010/main" val="2722454965"/>
              </p:ext>
            </p:extLst>
          </p:nvPr>
        </p:nvGraphicFramePr>
        <p:xfrm>
          <a:off x="2032000" y="952168"/>
          <a:ext cx="8128000" cy="51861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757475"/>
      </p:ext>
    </p:extLst>
  </p:cSld>
  <p:clrMapOvr>
    <a:masterClrMapping/>
  </p:clrMapOvr>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2F21C4D2FC854391D925ED2FBBA92C" ma:contentTypeVersion="55" ma:contentTypeDescription="Create a new document." ma:contentTypeScope="" ma:versionID="71b7992745292d0d9aebf393e95d1bce">
  <xsd:schema xmlns:xsd="http://www.w3.org/2001/XMLSchema" xmlns:xs="http://www.w3.org/2001/XMLSchema" xmlns:p="http://schemas.microsoft.com/office/2006/metadata/properties" xmlns:ns2="04c0419d-644a-45bc-a728-dbad8d88e5df" xmlns:ns3="bc6cd6b6-b98e-4920-bded-d744d4fc35f1" targetNamespace="http://schemas.microsoft.com/office/2006/metadata/properties" ma:root="true" ma:fieldsID="d0e416b8f1fa4f960da45d3a5874f0d2" ns2:_="" ns3:_="">
    <xsd:import namespace="04c0419d-644a-45bc-a728-dbad8d88e5df"/>
    <xsd:import namespace="bc6cd6b6-b98e-4920-bded-d744d4fc35f1"/>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Assignee" minOccurs="0"/>
                <xsd:element ref="ns2:Status" minOccurs="0"/>
                <xsd:element ref="ns2:Notes" minOccurs="0"/>
                <xsd:element ref="ns2:JiraTicket" minOccurs="0"/>
                <xsd:element ref="ns2:TVSlid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c0419d-644a-45bc-a728-dbad8d88e5df" elementFormDefault="qualified">
    <xsd:import namespace="http://schemas.microsoft.com/office/2006/documentManagement/types"/>
    <xsd:import namespace="http://schemas.microsoft.com/office/infopath/2007/PartnerControls"/>
    <xsd:element name="NotebookType" ma:index="5" nillable="true" ma:displayName="Notebook Type" ma:internalName="NotebookType" ma:readOnly="false">
      <xsd:simpleType>
        <xsd:restriction base="dms:Text"/>
      </xsd:simpleType>
    </xsd:element>
    <xsd:element name="FolderType" ma:index="6" nillable="true" ma:displayName="Folder Type" ma:internalName="FolderType" ma:readOnly="false">
      <xsd:simpleType>
        <xsd:restriction base="dms:Text"/>
      </xsd:simpleType>
    </xsd:element>
    <xsd:element name="CultureName" ma:index="7" nillable="true" ma:displayName="Culture Name" ma:internalName="CultureName" ma:readOnly="false">
      <xsd:simpleType>
        <xsd:restriction base="dms:Text"/>
      </xsd:simpleType>
    </xsd:element>
    <xsd:element name="AppVersion" ma:index="8" nillable="true" ma:displayName="App Version" ma:internalName="AppVersion" ma:readOnly="false">
      <xsd:simpleType>
        <xsd:restriction base="dms:Text"/>
      </xsd:simpleType>
    </xsd:element>
    <xsd:element name="TeamsChannelId" ma:index="9" nillable="true" ma:displayName="Teams Channel Id" ma:internalName="TeamsChannelId" ma:readOnly="false">
      <xsd:simpleType>
        <xsd:restriction base="dms:Text"/>
      </xsd:simpleType>
    </xsd:element>
    <xsd:element name="Owner" ma:index="10" nillable="true" ma:displayName="Owner" ma:SearchPeopleOnly="false"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1" nillable="true" ma:displayName="Math Settings" ma:internalName="Math_Settings" ma:readOnly="false">
      <xsd:simpleType>
        <xsd:restriction base="dms:Text"/>
      </xsd:simpleType>
    </xsd:element>
    <xsd:element name="DefaultSectionNames" ma:index="12" nillable="true" ma:displayName="Default Section Names" ma:internalName="DefaultSectionNames" ma:readOnly="false">
      <xsd:simpleType>
        <xsd:restriction base="dms:Note">
          <xsd:maxLength value="255"/>
        </xsd:restriction>
      </xsd:simpleType>
    </xsd:element>
    <xsd:element name="Templates" ma:index="13" nillable="true" ma:displayName="Templates" ma:internalName="Templates" ma:readOnly="false">
      <xsd:simpleType>
        <xsd:restriction base="dms:Note">
          <xsd:maxLength value="255"/>
        </xsd:restriction>
      </xsd:simpleType>
    </xsd:element>
    <xsd:element name="Leaders" ma:index="14" nillable="true" ma:displayName="Leaders" ma:SearchPeopleOnly="false" ma:SharePointGroup="0" ma:internalName="Lead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5" nillable="true" ma:displayName="Members" ma:SearchPeopleOnly="false" ma:SharePointGroup="0" ma:internalName="Memb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6" nillable="true" ma:displayName="Member Groups" ma:SearchPeopleOnly="false" ma:SharePointGroup="0" ma:internalName="Member_Group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17" nillable="true" ma:displayName="Distribution Groups" ma:internalName="Distribution_Groups" ma:readOnly="false">
      <xsd:simpleType>
        <xsd:restriction base="dms:Note">
          <xsd:maxLength value="255"/>
        </xsd:restriction>
      </xsd:simpleType>
    </xsd:element>
    <xsd:element name="LMS_Mappings" ma:index="18" nillable="true" ma:displayName="LMS Mappings" ma:internalName="LMS_Mappings" ma:readOnly="false">
      <xsd:simpleType>
        <xsd:restriction base="dms:Note">
          <xsd:maxLength value="255"/>
        </xsd:restriction>
      </xsd:simpleType>
    </xsd:element>
    <xsd:element name="Invited_Leaders" ma:index="19" nillable="true" ma:displayName="Invited Leaders" ma:internalName="Invited_Leaders" ma:readOnly="false">
      <xsd:simpleType>
        <xsd:restriction base="dms:Note">
          <xsd:maxLength value="255"/>
        </xsd:restriction>
      </xsd:simpleType>
    </xsd:element>
    <xsd:element name="Invited_Members" ma:index="20" nillable="true" ma:displayName="Invited Members" ma:internalName="Invited_Members" ma:readOnly="false">
      <xsd:simpleType>
        <xsd:restriction base="dms:Note">
          <xsd:maxLength value="255"/>
        </xsd:restriction>
      </xsd:simpleType>
    </xsd:element>
    <xsd:element name="Self_Registration_Enabled" ma:index="21" nillable="true" ma:displayName="Self Registration Enabled" ma:internalName="Self_Registration_Enabled" ma:readOnly="false">
      <xsd:simpleType>
        <xsd:restriction base="dms:Boolean"/>
      </xsd:simpleType>
    </xsd:element>
    <xsd:element name="Has_Leaders_Only_SectionGroup" ma:index="22" nillable="true" ma:displayName="Has Leaders Only SectionGroup" ma:internalName="Has_Leaders_Only_SectionGroup" ma:readOnly="false">
      <xsd:simpleType>
        <xsd:restriction base="dms:Boolean"/>
      </xsd:simpleType>
    </xsd:element>
    <xsd:element name="Is_Collaboration_Space_Locked" ma:index="23" nillable="true" ma:displayName="Is Collaboration Space Locked" ma:internalName="Is_Collaboration_Space_Locked" ma:readOnly="false">
      <xsd:simpleType>
        <xsd:restriction base="dms:Boolean"/>
      </xsd:simpleType>
    </xsd:element>
    <xsd:element name="IsNotebookLocked" ma:index="24" nillable="true" ma:displayName="Is Notebook Locked" ma:internalName="IsNotebookLocked" ma:readOnly="false">
      <xsd:simpleType>
        <xsd:restriction base="dms:Boolean"/>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ea199682-18ee-4490-8928-55ce5e3413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Assignee" ma:index="44" nillable="true" ma:displayName="Assignee" ma:format="Dropdown" ma:list="UserInfo" ma:SharePointGroup="0" ma:internalName="Assigne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45" nillable="true" ma:displayName="Status" ma:format="Dropdown" ma:internalName="Status">
      <xsd:simpleType>
        <xsd:restriction base="dms:Choice">
          <xsd:enumeration value="In Progress"/>
          <xsd:enumeration value="Done"/>
          <xsd:enumeration value="Internal Review"/>
          <xsd:enumeration value="Cancelled"/>
          <xsd:enumeration value="On Hold"/>
          <xsd:enumeration value="Alert"/>
          <xsd:enumeration value="Not Needed"/>
          <xsd:enumeration value="With Client"/>
          <xsd:enumeration value="Assign to workstudy"/>
          <xsd:enumeration value="Intake"/>
          <xsd:enumeration value="At the Printer"/>
        </xsd:restriction>
      </xsd:simpleType>
    </xsd:element>
    <xsd:element name="Notes" ma:index="46" nillable="true" ma:displayName="Notes" ma:format="Dropdown" ma:internalName="Notes">
      <xsd:simpleType>
        <xsd:restriction base="dms:Note">
          <xsd:maxLength value="255"/>
        </xsd:restriction>
      </xsd:simpleType>
    </xsd:element>
    <xsd:element name="JiraTicket" ma:index="47" nillable="true" ma:displayName="Links" ma:format="Image" ma:internalName="JiraTicket">
      <xsd:complexType>
        <xsd:complexContent>
          <xsd:extension base="dms:URL">
            <xsd:sequence>
              <xsd:element name="Url" type="dms:ValidUrl" minOccurs="0" nillable="true"/>
              <xsd:element name="Description" type="xsd:string" nillable="true"/>
            </xsd:sequence>
          </xsd:extension>
        </xsd:complexContent>
      </xsd:complexType>
    </xsd:element>
    <xsd:element name="TVSlides" ma:index="48" nillable="true" ma:displayName="TV Slides" ma:format="Dropdown" ma:internalName="TVSlides">
      <xsd:simpleType>
        <xsd:restriction base="dms:Choice">
          <xsd:enumeration value="In Progress (WS designing)"/>
          <xsd:enumeration value="Uploaded (to Screencloud)"/>
          <xsd:enumeration value="Migrated to Project Folder (ready to close ticket)"/>
          <xsd:enumeration value="Not Needed"/>
          <xsd:enumeration value="Assigned (added to outline)"/>
        </xsd:restriction>
      </xsd:simpleType>
    </xsd:element>
    <xsd:element name="_Flow_SignoffStatus" ma:index="49" nillable="true" ma:displayName="Sign-off status" ma:internalName="Sign_x002d_off_x0020_status">
      <xsd:simpleType>
        <xsd:restriction base="dms:Text"/>
      </xsd:simpleType>
    </xsd:element>
    <xsd:element name="MediaServiceBillingMetadata" ma:index="5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c6cd6b6-b98e-4920-bded-d744d4fc35f1" elementFormDefault="qualified">
    <xsd:import namespace="http://schemas.microsoft.com/office/2006/documentManagement/types"/>
    <xsd:import namespace="http://schemas.microsoft.com/office/infopath/2007/PartnerControls"/>
    <xsd:element name="TaxCatchAll" ma:index="38" nillable="true" ma:displayName="Taxonomy Catch All Column" ma:hidden="true" ma:list="{2518689e-eacc-4b26-9a75-e102c32a4270}" ma:internalName="TaxCatchAll" ma:showField="CatchAllData" ma:web="bc6cd6b6-b98e-4920-bded-d744d4fc35f1">
      <xsd:complexType>
        <xsd:complexContent>
          <xsd:extension base="dms:MultiChoiceLookup">
            <xsd:sequence>
              <xsd:element name="Value" type="dms:Lookup" maxOccurs="unbounded" minOccurs="0" nillable="true"/>
            </xsd:sequence>
          </xsd:extension>
        </xsd:complexContent>
      </xsd:complexType>
    </xsd:element>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ultureName xmlns="04c0419d-644a-45bc-a728-dbad8d88e5df" xsi:nil="true"/>
    <Status xmlns="04c0419d-644a-45bc-a728-dbad8d88e5df">Done</Status>
    <Self_Registration_Enabled xmlns="04c0419d-644a-45bc-a728-dbad8d88e5df" xsi:nil="true"/>
    <JiraTicket xmlns="04c0419d-644a-45bc-a728-dbad8d88e5df">
      <Url xsi:nil="true"/>
      <Description xsi:nil="true"/>
    </JiraTicket>
    <DefaultSectionNames xmlns="04c0419d-644a-45bc-a728-dbad8d88e5df" xsi:nil="true"/>
    <TeamsChannelId xmlns="04c0419d-644a-45bc-a728-dbad8d88e5df" xsi:nil="true"/>
    <TVSlides xmlns="04c0419d-644a-45bc-a728-dbad8d88e5df" xsi:nil="true"/>
    <Members xmlns="04c0419d-644a-45bc-a728-dbad8d88e5df">
      <UserInfo>
        <DisplayName/>
        <AccountId xsi:nil="true"/>
        <AccountType/>
      </UserInfo>
    </Members>
    <Invited_Members xmlns="04c0419d-644a-45bc-a728-dbad8d88e5df" xsi:nil="true"/>
    <Owner xmlns="04c0419d-644a-45bc-a728-dbad8d88e5df">
      <UserInfo>
        <DisplayName/>
        <AccountId xsi:nil="true"/>
        <AccountType/>
      </UserInfo>
    </Owner>
    <Math_Settings xmlns="04c0419d-644a-45bc-a728-dbad8d88e5df" xsi:nil="true"/>
    <Member_Groups xmlns="04c0419d-644a-45bc-a728-dbad8d88e5df">
      <UserInfo>
        <DisplayName/>
        <AccountId xsi:nil="true"/>
        <AccountType/>
      </UserInfo>
    </Member_Groups>
    <Has_Leaders_Only_SectionGroup xmlns="04c0419d-644a-45bc-a728-dbad8d88e5df" xsi:nil="true"/>
    <AppVersion xmlns="04c0419d-644a-45bc-a728-dbad8d88e5df" xsi:nil="true"/>
    <Assignee xmlns="04c0419d-644a-45bc-a728-dbad8d88e5df">
      <UserInfo>
        <DisplayName/>
        <AccountId xsi:nil="true"/>
        <AccountType/>
      </UserInfo>
    </Assignee>
    <NotebookType xmlns="04c0419d-644a-45bc-a728-dbad8d88e5df" xsi:nil="true"/>
    <Distribution_Groups xmlns="04c0419d-644a-45bc-a728-dbad8d88e5df" xsi:nil="true"/>
    <Templates xmlns="04c0419d-644a-45bc-a728-dbad8d88e5df" xsi:nil="true"/>
    <Is_Collaboration_Space_Locked xmlns="04c0419d-644a-45bc-a728-dbad8d88e5df" xsi:nil="true"/>
    <Notes xmlns="04c0419d-644a-45bc-a728-dbad8d88e5df" xsi:nil="true"/>
    <IsNotebookLocked xmlns="04c0419d-644a-45bc-a728-dbad8d88e5df" xsi:nil="true"/>
    <TaxCatchAll xmlns="bc6cd6b6-b98e-4920-bded-d744d4fc35f1" xsi:nil="true"/>
    <FolderType xmlns="04c0419d-644a-45bc-a728-dbad8d88e5df" xsi:nil="true"/>
    <Leaders xmlns="04c0419d-644a-45bc-a728-dbad8d88e5df">
      <UserInfo>
        <DisplayName/>
        <AccountId xsi:nil="true"/>
        <AccountType/>
      </UserInfo>
    </Leaders>
    <lcf76f155ced4ddcb4097134ff3c332f xmlns="04c0419d-644a-45bc-a728-dbad8d88e5df">
      <Terms xmlns="http://schemas.microsoft.com/office/infopath/2007/PartnerControls"/>
    </lcf76f155ced4ddcb4097134ff3c332f>
    <LMS_Mappings xmlns="04c0419d-644a-45bc-a728-dbad8d88e5df" xsi:nil="true"/>
    <Invited_Leaders xmlns="04c0419d-644a-45bc-a728-dbad8d88e5df" xsi:nil="true"/>
    <_Flow_SignoffStatus xmlns="04c0419d-644a-45bc-a728-dbad8d88e5d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53B90C-4D3A-449C-A403-3B223F08C390}">
  <ds:schemaRefs>
    <ds:schemaRef ds:uri="04c0419d-644a-45bc-a728-dbad8d88e5df"/>
    <ds:schemaRef ds:uri="bc6cd6b6-b98e-4920-bded-d744d4fc35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5142CA1-7B0A-46F2-A596-C023E7BF295D}">
  <ds:schemaRefs>
    <ds:schemaRef ds:uri="04c0419d-644a-45bc-a728-dbad8d88e5df"/>
    <ds:schemaRef ds:uri="bc6cd6b6-b98e-4920-bded-d744d4fc35f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33BBBB8B-695F-4577-9F52-FB9A6E413C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47</Slides>
  <Notes>38</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Professional Development Week | President’s Address </vt:lpstr>
      <vt:lpstr>Federal Updates</vt:lpstr>
      <vt:lpstr>H.R. 1, The “Big Beautiful Bill” </vt:lpstr>
      <vt:lpstr>H.R. 1, The “Big Beautiful Bill” cont.</vt:lpstr>
      <vt:lpstr>Colorado State Budget Implications </vt:lpstr>
      <vt:lpstr>Numbers</vt:lpstr>
      <vt:lpstr>Enrollment | AFTE</vt:lpstr>
      <vt:lpstr>Retention</vt:lpstr>
      <vt:lpstr>Retention By Ethnicity</vt:lpstr>
      <vt:lpstr>Graduation</vt:lpstr>
      <vt:lpstr>Commencement Stats</vt:lpstr>
      <vt:lpstr>Achieving HSI Designation</vt:lpstr>
      <vt:lpstr>Budget and Reserves</vt:lpstr>
      <vt:lpstr>Where Our Money Comes From</vt:lpstr>
      <vt:lpstr>In Person vs Online Tuition Actual Revenue FY25 Resident and Non-Resident</vt:lpstr>
      <vt:lpstr>Reserve Balance History</vt:lpstr>
      <vt:lpstr>Renovation, Remodel &amp; Refurbish Projects (RRR) Update </vt:lpstr>
      <vt:lpstr>Other Cash-Funded Projects  </vt:lpstr>
      <vt:lpstr>Staffing</vt:lpstr>
      <vt:lpstr>Approved Staffing Requests</vt:lpstr>
      <vt:lpstr>Staffing Overview</vt:lpstr>
      <vt:lpstr>Promise Programs</vt:lpstr>
      <vt:lpstr>Enrollment &amp; Reach</vt:lpstr>
      <vt:lpstr>Engagement &amp; Retention</vt:lpstr>
      <vt:lpstr>Completion &amp; Credentials </vt:lpstr>
      <vt:lpstr>First Nations Promise</vt:lpstr>
      <vt:lpstr>District 11 Promise</vt:lpstr>
      <vt:lpstr>District 2 Promise</vt:lpstr>
      <vt:lpstr>Instructional Services</vt:lpstr>
      <vt:lpstr>General Updates</vt:lpstr>
      <vt:lpstr>High School Programs</vt:lpstr>
      <vt:lpstr>New &amp; Upcoming Programs</vt:lpstr>
      <vt:lpstr>Student Experience &amp; Equity</vt:lpstr>
      <vt:lpstr>Single Stop</vt:lpstr>
      <vt:lpstr>System Updates</vt:lpstr>
      <vt:lpstr>2024–26 Focus Goals First Year Highlights </vt:lpstr>
      <vt:lpstr>2025–27 Focus Goals </vt:lpstr>
      <vt:lpstr>Facilities &amp; Operations</vt:lpstr>
      <vt:lpstr>Facilities Master Plan</vt:lpstr>
      <vt:lpstr>Rampart Transportation Improvements</vt:lpstr>
      <vt:lpstr>Other Improvements</vt:lpstr>
      <vt:lpstr>Wayfinding</vt:lpstr>
      <vt:lpstr>Kudos</vt:lpstr>
      <vt:lpstr>Kudos – page 1</vt:lpstr>
      <vt:lpstr>Kudos – page 2</vt:lpstr>
      <vt:lpstr>Kudos – page 3</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Dolan, Noel</dc:creator>
  <cp:revision>2</cp:revision>
  <cp:lastPrinted>2024-08-12T13:56:03Z</cp:lastPrinted>
  <dcterms:created xsi:type="dcterms:W3CDTF">2022-08-09T18:34:16Z</dcterms:created>
  <dcterms:modified xsi:type="dcterms:W3CDTF">2025-08-11T17:31:29Z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0x010100D82F21C4D2FC854391D925ED2FBBA92C</vt:lpwstr>
  </property>
  <property fmtid="{D5CDD505-2E9C-101B-9397-08002B2CF9AE}" pid="3" name="MediaServiceImageTags">
    <vt:lpwstr/>
  </property>
</Properties>
</file>